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4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22"/>
  </p:notesMasterIdLst>
  <p:sldIdLst>
    <p:sldId id="256" r:id="rId2"/>
    <p:sldId id="257" r:id="rId3"/>
    <p:sldId id="258" r:id="rId4"/>
    <p:sldId id="259" r:id="rId5"/>
    <p:sldId id="262" r:id="rId6"/>
    <p:sldId id="261" r:id="rId7"/>
    <p:sldId id="264" r:id="rId8"/>
    <p:sldId id="267" r:id="rId9"/>
    <p:sldId id="329" r:id="rId10"/>
    <p:sldId id="330" r:id="rId11"/>
    <p:sldId id="265" r:id="rId12"/>
    <p:sldId id="266" r:id="rId13"/>
    <p:sldId id="331" r:id="rId14"/>
    <p:sldId id="332" r:id="rId15"/>
    <p:sldId id="333" r:id="rId16"/>
    <p:sldId id="270" r:id="rId17"/>
    <p:sldId id="271" r:id="rId18"/>
    <p:sldId id="275" r:id="rId19"/>
    <p:sldId id="272" r:id="rId20"/>
    <p:sldId id="273" r:id="rId21"/>
    <p:sldId id="328" r:id="rId22"/>
    <p:sldId id="281" r:id="rId23"/>
    <p:sldId id="317" r:id="rId24"/>
    <p:sldId id="282" r:id="rId25"/>
    <p:sldId id="283" r:id="rId26"/>
    <p:sldId id="284" r:id="rId27"/>
    <p:sldId id="285" r:id="rId28"/>
    <p:sldId id="286" r:id="rId29"/>
    <p:sldId id="287" r:id="rId30"/>
    <p:sldId id="288" r:id="rId31"/>
    <p:sldId id="289" r:id="rId32"/>
    <p:sldId id="344" r:id="rId33"/>
    <p:sldId id="350" r:id="rId34"/>
    <p:sldId id="290" r:id="rId35"/>
    <p:sldId id="291" r:id="rId36"/>
    <p:sldId id="292" r:id="rId37"/>
    <p:sldId id="293" r:id="rId38"/>
    <p:sldId id="335" r:id="rId39"/>
    <p:sldId id="294" r:id="rId40"/>
    <p:sldId id="295" r:id="rId41"/>
    <p:sldId id="296" r:id="rId42"/>
    <p:sldId id="297" r:id="rId43"/>
    <p:sldId id="315" r:id="rId44"/>
    <p:sldId id="349" r:id="rId45"/>
    <p:sldId id="334" r:id="rId46"/>
    <p:sldId id="298" r:id="rId47"/>
    <p:sldId id="303" r:id="rId48"/>
    <p:sldId id="300" r:id="rId49"/>
    <p:sldId id="316" r:id="rId50"/>
    <p:sldId id="321" r:id="rId51"/>
    <p:sldId id="345" r:id="rId52"/>
    <p:sldId id="346" r:id="rId53"/>
    <p:sldId id="347" r:id="rId54"/>
    <p:sldId id="348" r:id="rId55"/>
    <p:sldId id="305" r:id="rId56"/>
    <p:sldId id="306" r:id="rId57"/>
    <p:sldId id="307" r:id="rId58"/>
    <p:sldId id="308" r:id="rId59"/>
    <p:sldId id="309" r:id="rId60"/>
    <p:sldId id="310" r:id="rId61"/>
    <p:sldId id="311" r:id="rId62"/>
    <p:sldId id="318" r:id="rId63"/>
    <p:sldId id="319" r:id="rId64"/>
    <p:sldId id="320" r:id="rId65"/>
    <p:sldId id="322" r:id="rId66"/>
    <p:sldId id="312" r:id="rId67"/>
    <p:sldId id="323" r:id="rId68"/>
    <p:sldId id="336" r:id="rId69"/>
    <p:sldId id="337" r:id="rId70"/>
    <p:sldId id="324" r:id="rId71"/>
    <p:sldId id="325" r:id="rId72"/>
    <p:sldId id="341" r:id="rId73"/>
    <p:sldId id="326" r:id="rId74"/>
    <p:sldId id="327" r:id="rId75"/>
    <p:sldId id="313" r:id="rId76"/>
    <p:sldId id="338" r:id="rId77"/>
    <p:sldId id="339" r:id="rId78"/>
    <p:sldId id="342" r:id="rId79"/>
    <p:sldId id="340" r:id="rId80"/>
    <p:sldId id="343" r:id="rId81"/>
    <p:sldId id="351" r:id="rId82"/>
    <p:sldId id="352" r:id="rId83"/>
    <p:sldId id="353" r:id="rId84"/>
    <p:sldId id="354" r:id="rId85"/>
    <p:sldId id="358" r:id="rId86"/>
    <p:sldId id="394" r:id="rId87"/>
    <p:sldId id="392" r:id="rId88"/>
    <p:sldId id="393" r:id="rId89"/>
    <p:sldId id="355" r:id="rId90"/>
    <p:sldId id="356" r:id="rId91"/>
    <p:sldId id="390" r:id="rId92"/>
    <p:sldId id="357" r:id="rId93"/>
    <p:sldId id="380" r:id="rId94"/>
    <p:sldId id="373" r:id="rId95"/>
    <p:sldId id="391" r:id="rId96"/>
    <p:sldId id="374" r:id="rId97"/>
    <p:sldId id="388" r:id="rId98"/>
    <p:sldId id="389" r:id="rId99"/>
    <p:sldId id="376" r:id="rId100"/>
    <p:sldId id="381" r:id="rId101"/>
    <p:sldId id="377" r:id="rId102"/>
    <p:sldId id="382" r:id="rId103"/>
    <p:sldId id="383" r:id="rId104"/>
    <p:sldId id="384" r:id="rId105"/>
    <p:sldId id="385" r:id="rId106"/>
    <p:sldId id="386" r:id="rId107"/>
    <p:sldId id="362" r:id="rId108"/>
    <p:sldId id="363" r:id="rId109"/>
    <p:sldId id="364" r:id="rId110"/>
    <p:sldId id="365" r:id="rId111"/>
    <p:sldId id="366" r:id="rId112"/>
    <p:sldId id="387" r:id="rId113"/>
    <p:sldId id="367" r:id="rId114"/>
    <p:sldId id="368" r:id="rId115"/>
    <p:sldId id="369" r:id="rId116"/>
    <p:sldId id="370" r:id="rId117"/>
    <p:sldId id="371" r:id="rId118"/>
    <p:sldId id="372" r:id="rId119"/>
    <p:sldId id="378" r:id="rId120"/>
    <p:sldId id="379" r:id="rId1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C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81" d="100"/>
          <a:sy n="81" d="100"/>
        </p:scale>
        <p:origin x="2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07AAF-D341-4795-92CA-C06F1B7B5A8F}" type="datetimeFigureOut">
              <a:rPr lang="en-US" smtClean="0"/>
              <a:t>11/22/2017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19606-4B37-46BF-890C-8281B090063E}" type="slidenum">
              <a:rPr lang="en-US" smtClean="0"/>
              <a:t>‹#›</a:t>
            </a:fld>
            <a:endParaRPr lang="en-US"/>
          </a:p>
        </p:txBody>
      </p:sp>
    </p:spTree>
    <p:extLst>
      <p:ext uri="{BB962C8B-B14F-4D97-AF65-F5344CB8AC3E}">
        <p14:creationId xmlns:p14="http://schemas.microsoft.com/office/powerpoint/2010/main" val="220848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D19606-4B37-46BF-890C-8281B090063E}" type="slidenum">
              <a:rPr lang="en-US" smtClean="0"/>
              <a:t>2</a:t>
            </a:fld>
            <a:endParaRPr lang="en-US" dirty="0"/>
          </a:p>
        </p:txBody>
      </p:sp>
    </p:spTree>
    <p:extLst>
      <p:ext uri="{BB962C8B-B14F-4D97-AF65-F5344CB8AC3E}">
        <p14:creationId xmlns:p14="http://schemas.microsoft.com/office/powerpoint/2010/main" val="319992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3EAFC2-C1C1-4288-AC69-078D3A52CB7B}" type="datetime1">
              <a:rPr lang="en-US" smtClean="0"/>
              <a:t>11/22/2017</a:t>
            </a:fld>
            <a:endParaRPr lang="en-US" dirty="0"/>
          </a:p>
        </p:txBody>
      </p:sp>
      <p:sp>
        <p:nvSpPr>
          <p:cNvPr id="5" name="Footer Placeholder 4"/>
          <p:cNvSpPr>
            <a:spLocks noGrp="1"/>
          </p:cNvSpPr>
          <p:nvPr>
            <p:ph type="ftr" sz="quarter" idx="11"/>
          </p:nvPr>
        </p:nvSpPr>
        <p:spPr/>
        <p:txBody>
          <a:bodyPr/>
          <a:lstStyle/>
          <a:p>
            <a:r>
              <a:rPr lang="en-US" smtClean="0"/>
              <a:t>Origins - Jeremy Morris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C1314B-BB03-4D94-8CCE-E294A9470AA9}" type="datetime1">
              <a:rPr lang="en-US" smtClean="0"/>
              <a:t>11/22/2017</a:t>
            </a:fld>
            <a:endParaRPr lang="en-US" dirty="0"/>
          </a:p>
        </p:txBody>
      </p:sp>
      <p:sp>
        <p:nvSpPr>
          <p:cNvPr id="5" name="Footer Placeholder 4"/>
          <p:cNvSpPr>
            <a:spLocks noGrp="1"/>
          </p:cNvSpPr>
          <p:nvPr>
            <p:ph type="ftr" sz="quarter" idx="11"/>
          </p:nvPr>
        </p:nvSpPr>
        <p:spPr/>
        <p:txBody>
          <a:bodyPr/>
          <a:lstStyle/>
          <a:p>
            <a:r>
              <a:rPr lang="en-US" smtClean="0"/>
              <a:t>Origins - Jeremy Morris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userDrawn="1"/>
        </p:nvSpPr>
        <p:spPr>
          <a:xfrm>
            <a:off x="0" y="0"/>
            <a:ext cx="12192000" cy="514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FC022A-08B2-4D5E-A72C-27AD9863A2F4}" type="datetime1">
              <a:rPr lang="en-US" smtClean="0"/>
              <a:t>11/22/2017</a:t>
            </a:fld>
            <a:endParaRPr lang="en-US" dirty="0"/>
          </a:p>
        </p:txBody>
      </p:sp>
      <p:sp>
        <p:nvSpPr>
          <p:cNvPr id="5" name="Footer Placeholder 4"/>
          <p:cNvSpPr>
            <a:spLocks noGrp="1"/>
          </p:cNvSpPr>
          <p:nvPr>
            <p:ph type="ftr" sz="quarter" idx="11"/>
          </p:nvPr>
        </p:nvSpPr>
        <p:spPr/>
        <p:txBody>
          <a:bodyPr/>
          <a:lstStyle/>
          <a:p>
            <a:r>
              <a:rPr lang="en-US" smtClean="0"/>
              <a:t>Origins - Jeremy Morris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9" name="Rectangle 8"/>
          <p:cNvSpPr/>
          <p:nvPr userDrawn="1"/>
        </p:nvSpPr>
        <p:spPr>
          <a:xfrm>
            <a:off x="0" y="0"/>
            <a:ext cx="12192000" cy="514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D7D79-E0D0-4C8C-A501-6DC51BB8658C}" type="datetime1">
              <a:rPr lang="en-US" smtClean="0"/>
              <a:t>11/22/2017</a:t>
            </a:fld>
            <a:endParaRPr lang="en-US" dirty="0"/>
          </a:p>
        </p:txBody>
      </p:sp>
      <p:sp>
        <p:nvSpPr>
          <p:cNvPr id="5" name="Footer Placeholder 4"/>
          <p:cNvSpPr>
            <a:spLocks noGrp="1"/>
          </p:cNvSpPr>
          <p:nvPr>
            <p:ph type="ftr" sz="quarter" idx="11"/>
          </p:nvPr>
        </p:nvSpPr>
        <p:spPr/>
        <p:txBody>
          <a:bodyPr/>
          <a:lstStyle/>
          <a:p>
            <a:r>
              <a:rPr lang="en-US" smtClean="0"/>
              <a:t>Origins - Jeremy Morris</a:t>
            </a:r>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
        <p:nvSpPr>
          <p:cNvPr id="7" name="Rectangle 6"/>
          <p:cNvSpPr/>
          <p:nvPr userDrawn="1"/>
        </p:nvSpPr>
        <p:spPr>
          <a:xfrm>
            <a:off x="0" y="0"/>
            <a:ext cx="12192000" cy="514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D90A20-FF9B-458A-8CC0-159BC7883724}" type="datetime1">
              <a:rPr lang="en-US" smtClean="0"/>
              <a:t>11/22/2017</a:t>
            </a:fld>
            <a:endParaRPr lang="en-US" dirty="0"/>
          </a:p>
        </p:txBody>
      </p:sp>
      <p:sp>
        <p:nvSpPr>
          <p:cNvPr id="5" name="Footer Placeholder 4"/>
          <p:cNvSpPr>
            <a:spLocks noGrp="1"/>
          </p:cNvSpPr>
          <p:nvPr>
            <p:ph type="ftr" sz="quarter" idx="11"/>
          </p:nvPr>
        </p:nvSpPr>
        <p:spPr/>
        <p:txBody>
          <a:bodyPr/>
          <a:lstStyle/>
          <a:p>
            <a:r>
              <a:rPr lang="en-US" smtClean="0"/>
              <a:t>Origins - Jeremy Morris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0" y="0"/>
            <a:ext cx="12192000" cy="514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27BE49F-1521-4857-A1FD-5DB9945E77FB}" type="datetime1">
              <a:rPr lang="en-US" smtClean="0"/>
              <a:t>11/22/2017</a:t>
            </a:fld>
            <a:endParaRPr lang="en-US" dirty="0"/>
          </a:p>
        </p:txBody>
      </p:sp>
      <p:sp>
        <p:nvSpPr>
          <p:cNvPr id="6" name="Footer Placeholder 5"/>
          <p:cNvSpPr>
            <a:spLocks noGrp="1"/>
          </p:cNvSpPr>
          <p:nvPr>
            <p:ph type="ftr" sz="quarter" idx="11"/>
          </p:nvPr>
        </p:nvSpPr>
        <p:spPr/>
        <p:txBody>
          <a:bodyPr/>
          <a:lstStyle/>
          <a:p>
            <a:r>
              <a:rPr lang="en-US" smtClean="0"/>
              <a:t>Origins - Jeremy Morris</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
        <p:nvSpPr>
          <p:cNvPr id="9" name="Rectangle 8"/>
          <p:cNvSpPr/>
          <p:nvPr userDrawn="1"/>
        </p:nvSpPr>
        <p:spPr>
          <a:xfrm>
            <a:off x="0" y="0"/>
            <a:ext cx="12192000" cy="514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469E2C-472B-4FB7-B9D9-BD048A787F21}" type="datetime1">
              <a:rPr lang="en-US" smtClean="0"/>
              <a:t>11/22/2017</a:t>
            </a:fld>
            <a:endParaRPr lang="en-US" dirty="0"/>
          </a:p>
        </p:txBody>
      </p:sp>
      <p:sp>
        <p:nvSpPr>
          <p:cNvPr id="8" name="Footer Placeholder 7"/>
          <p:cNvSpPr>
            <a:spLocks noGrp="1"/>
          </p:cNvSpPr>
          <p:nvPr>
            <p:ph type="ftr" sz="quarter" idx="11"/>
          </p:nvPr>
        </p:nvSpPr>
        <p:spPr/>
        <p:txBody>
          <a:bodyPr/>
          <a:lstStyle/>
          <a:p>
            <a:r>
              <a:rPr lang="en-US" smtClean="0"/>
              <a:t>Origins - Jeremy Morris</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
        <p:nvSpPr>
          <p:cNvPr id="11" name="Rectangle 10"/>
          <p:cNvSpPr/>
          <p:nvPr userDrawn="1"/>
        </p:nvSpPr>
        <p:spPr>
          <a:xfrm>
            <a:off x="0" y="0"/>
            <a:ext cx="12192000" cy="514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038B55-714F-487B-8FA5-3039C1A47CEC}" type="datetime1">
              <a:rPr lang="en-US" smtClean="0"/>
              <a:t>11/22/2017</a:t>
            </a:fld>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
        <p:nvSpPr>
          <p:cNvPr id="6" name="Rectangle 5"/>
          <p:cNvSpPr/>
          <p:nvPr userDrawn="1"/>
        </p:nvSpPr>
        <p:spPr>
          <a:xfrm>
            <a:off x="0" y="0"/>
            <a:ext cx="12192000" cy="514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209CAA9-BB49-433E-B320-B36E4A832AD0}" type="datetime1">
              <a:rPr lang="en-US" smtClean="0"/>
              <a:t>11/22/2017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Origins - Jeremy Morris</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
        <p:nvSpPr>
          <p:cNvPr id="10" name="Rectangle 9"/>
          <p:cNvSpPr/>
          <p:nvPr userDrawn="1"/>
        </p:nvSpPr>
        <p:spPr>
          <a:xfrm>
            <a:off x="0" y="0"/>
            <a:ext cx="12192000" cy="514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86AB9D6-662F-4F60-AC61-D34D767A43EE}" type="datetime1">
              <a:rPr lang="en-US" smtClean="0"/>
              <a:t>11/22/2017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Origins - Jeremy Morris</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BB4904-ED84-44A5-AF65-24B79159D992}" type="datetime1">
              <a:rPr lang="en-US" smtClean="0"/>
              <a:t>11/22/2017</a:t>
            </a:fld>
            <a:endParaRPr lang="en-US" dirty="0"/>
          </a:p>
        </p:txBody>
      </p:sp>
      <p:sp>
        <p:nvSpPr>
          <p:cNvPr id="6" name="Footer Placeholder 5"/>
          <p:cNvSpPr>
            <a:spLocks noGrp="1"/>
          </p:cNvSpPr>
          <p:nvPr>
            <p:ph type="ftr" sz="quarter" idx="11"/>
          </p:nvPr>
        </p:nvSpPr>
        <p:spPr/>
        <p:txBody>
          <a:bodyPr/>
          <a:lstStyle/>
          <a:p>
            <a:r>
              <a:rPr lang="en-US" smtClean="0"/>
              <a:t>Origins - Jeremy Morris</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03EE8D4-957B-4BAC-BF2E-1D6CF12DAAF3}" type="datetime1">
              <a:rPr lang="en-US" smtClean="0"/>
              <a:t>11/22/2017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Origins - Jeremy Morris</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Origins…</a:t>
            </a:r>
            <a:br>
              <a:rPr lang="en-US" dirty="0" smtClean="0"/>
            </a:br>
            <a:endParaRPr lang="en-US" dirty="0"/>
          </a:p>
        </p:txBody>
      </p:sp>
      <p:sp>
        <p:nvSpPr>
          <p:cNvPr id="3" name="Subtitle 2"/>
          <p:cNvSpPr>
            <a:spLocks noGrp="1"/>
          </p:cNvSpPr>
          <p:nvPr>
            <p:ph type="subTitle" idx="1"/>
          </p:nvPr>
        </p:nvSpPr>
        <p:spPr/>
        <p:txBody>
          <a:bodyPr>
            <a:normAutofit/>
          </a:bodyPr>
          <a:lstStyle/>
          <a:p>
            <a:r>
              <a:rPr lang="en-US" sz="3200" dirty="0" smtClean="0"/>
              <a:t>A study of the scientific and literary support for the creation story</a:t>
            </a:r>
            <a:endParaRPr lang="en-US" sz="3200" dirty="0"/>
          </a:p>
        </p:txBody>
      </p:sp>
    </p:spTree>
    <p:extLst>
      <p:ext uri="{BB962C8B-B14F-4D97-AF65-F5344CB8AC3E}">
        <p14:creationId xmlns:p14="http://schemas.microsoft.com/office/powerpoint/2010/main" val="1838167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watchmaker…a Creator</a:t>
            </a:r>
            <a:endParaRPr lang="en-US" dirty="0"/>
          </a:p>
        </p:txBody>
      </p:sp>
      <p:sp>
        <p:nvSpPr>
          <p:cNvPr id="3" name="Content Placeholder 2"/>
          <p:cNvSpPr>
            <a:spLocks noGrp="1"/>
          </p:cNvSpPr>
          <p:nvPr>
            <p:ph idx="1"/>
          </p:nvPr>
        </p:nvSpPr>
        <p:spPr/>
        <p:txBody>
          <a:bodyPr>
            <a:normAutofit/>
          </a:bodyPr>
          <a:lstStyle/>
          <a:p>
            <a:r>
              <a:rPr lang="en-US" sz="2400" dirty="0" smtClean="0"/>
              <a:t>For William Paley, when he saw a watch he knew there had to be a watchmaker as its originator.  When he saw the world with it’s complexity which exceeded that of a watch a thousand times over, he knew there had to be a creator as its originator.  </a:t>
            </a:r>
          </a:p>
          <a:p>
            <a:endParaRPr lang="en-US" sz="2400" dirty="0"/>
          </a:p>
          <a:p>
            <a:r>
              <a:rPr lang="en-US" sz="2400" dirty="0" smtClean="0"/>
              <a:t>The “design argument” – Paley’s “watchmaker” argument – is not only a logically sound argument for the existence of a Creator, but it also a biblical argument for a Creator.</a:t>
            </a:r>
            <a:endParaRPr lang="en-US" sz="2400" dirty="0"/>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a:t>
            </a:fld>
            <a:endParaRPr lang="en-US" dirty="0"/>
          </a:p>
        </p:txBody>
      </p:sp>
    </p:spTree>
    <p:extLst>
      <p:ext uri="{BB962C8B-B14F-4D97-AF65-F5344CB8AC3E}">
        <p14:creationId xmlns:p14="http://schemas.microsoft.com/office/powerpoint/2010/main" val="662176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 point is?</a:t>
            </a:r>
            <a:endParaRPr lang="en-US" dirty="0"/>
          </a:p>
        </p:txBody>
      </p:sp>
      <p:sp>
        <p:nvSpPr>
          <p:cNvPr id="3" name="Content Placeholder 2"/>
          <p:cNvSpPr>
            <a:spLocks noGrp="1"/>
          </p:cNvSpPr>
          <p:nvPr>
            <p:ph idx="1"/>
          </p:nvPr>
        </p:nvSpPr>
        <p:spPr/>
        <p:txBody>
          <a:bodyPr>
            <a:normAutofit/>
          </a:bodyPr>
          <a:lstStyle/>
          <a:p>
            <a:r>
              <a:rPr lang="en-US" sz="2400" dirty="0" smtClean="0"/>
              <a:t>Mitochondrial DNA and human hair characteristics both point towards three major groups within humans.</a:t>
            </a:r>
          </a:p>
          <a:p>
            <a:endParaRPr lang="en-US" sz="2400" dirty="0"/>
          </a:p>
          <a:p>
            <a:r>
              <a:rPr lang="en-US" sz="2400" dirty="0" smtClean="0"/>
              <a:t>The distribution of these “groups” based on human hair characteristics mirrors the distribution of groups by mitochondrial DNA</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100</a:t>
            </a:fld>
            <a:endParaRPr lang="en-US" dirty="0"/>
          </a:p>
        </p:txBody>
      </p:sp>
    </p:spTree>
    <p:extLst>
      <p:ext uri="{BB962C8B-B14F-4D97-AF65-F5344CB8AC3E}">
        <p14:creationId xmlns:p14="http://schemas.microsoft.com/office/powerpoint/2010/main" val="6466721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2644725" y="3567592"/>
            <a:ext cx="6875584" cy="1430504"/>
            <a:chOff x="2644725" y="3567592"/>
            <a:chExt cx="6875584" cy="1430504"/>
          </a:xfrm>
        </p:grpSpPr>
        <p:grpSp>
          <p:nvGrpSpPr>
            <p:cNvPr id="42" name="Group 41"/>
            <p:cNvGrpSpPr/>
            <p:nvPr/>
          </p:nvGrpSpPr>
          <p:grpSpPr>
            <a:xfrm>
              <a:off x="2644725" y="3567592"/>
              <a:ext cx="6875584" cy="1420138"/>
              <a:chOff x="2644725" y="3567592"/>
              <a:chExt cx="6875584" cy="1420138"/>
            </a:xfrm>
          </p:grpSpPr>
          <p:grpSp>
            <p:nvGrpSpPr>
              <p:cNvPr id="15" name="Group 14"/>
              <p:cNvGrpSpPr/>
              <p:nvPr/>
            </p:nvGrpSpPr>
            <p:grpSpPr>
              <a:xfrm>
                <a:off x="5370342" y="3567592"/>
                <a:ext cx="1512275" cy="1043354"/>
                <a:chOff x="4360983" y="2004646"/>
                <a:chExt cx="1512275" cy="1043354"/>
              </a:xfrm>
            </p:grpSpPr>
            <p:grpSp>
              <p:nvGrpSpPr>
                <p:cNvPr id="16" name="Group 15"/>
                <p:cNvGrpSpPr/>
                <p:nvPr/>
              </p:nvGrpSpPr>
              <p:grpSpPr>
                <a:xfrm>
                  <a:off x="4360983" y="2004646"/>
                  <a:ext cx="679938" cy="1043354"/>
                  <a:chOff x="4360983" y="2004646"/>
                  <a:chExt cx="679938" cy="1043354"/>
                </a:xfrm>
              </p:grpSpPr>
              <p:sp>
                <p:nvSpPr>
                  <p:cNvPr id="21" name="Oval 20"/>
                  <p:cNvSpPr/>
                  <p:nvPr/>
                </p:nvSpPr>
                <p:spPr>
                  <a:xfrm>
                    <a:off x="4466491" y="2004646"/>
                    <a:ext cx="468923" cy="46892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60983" y="2450123"/>
                    <a:ext cx="679938" cy="28135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360983" y="2583951"/>
                    <a:ext cx="679938" cy="46404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193320" y="2004646"/>
                  <a:ext cx="679938" cy="1043354"/>
                  <a:chOff x="4360983" y="2004646"/>
                  <a:chExt cx="679938" cy="1043354"/>
                </a:xfrm>
              </p:grpSpPr>
              <p:sp>
                <p:nvSpPr>
                  <p:cNvPr id="18" name="Oval 17"/>
                  <p:cNvSpPr/>
                  <p:nvPr/>
                </p:nvSpPr>
                <p:spPr>
                  <a:xfrm>
                    <a:off x="4466491" y="2004646"/>
                    <a:ext cx="468923" cy="468923"/>
                  </a:xfrm>
                  <a:prstGeom prst="ellipse">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360983" y="2450123"/>
                    <a:ext cx="679938" cy="281354"/>
                  </a:xfrm>
                  <a:prstGeom prst="ellipse">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360983" y="2583951"/>
                    <a:ext cx="679938" cy="464049"/>
                  </a:xfrm>
                  <a:prstGeom prst="roundRect">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p:cNvGrpSpPr/>
              <p:nvPr/>
            </p:nvGrpSpPr>
            <p:grpSpPr>
              <a:xfrm>
                <a:off x="2732649" y="3567592"/>
                <a:ext cx="1512275" cy="1043354"/>
                <a:chOff x="4360983" y="2004646"/>
                <a:chExt cx="1512275" cy="1043354"/>
              </a:xfrm>
            </p:grpSpPr>
            <p:grpSp>
              <p:nvGrpSpPr>
                <p:cNvPr id="25" name="Group 24"/>
                <p:cNvGrpSpPr/>
                <p:nvPr/>
              </p:nvGrpSpPr>
              <p:grpSpPr>
                <a:xfrm>
                  <a:off x="4360983" y="2004646"/>
                  <a:ext cx="679938" cy="1043354"/>
                  <a:chOff x="4360983" y="2004646"/>
                  <a:chExt cx="679938" cy="1043354"/>
                </a:xfrm>
              </p:grpSpPr>
              <p:sp>
                <p:nvSpPr>
                  <p:cNvPr id="30" name="Oval 29"/>
                  <p:cNvSpPr/>
                  <p:nvPr/>
                </p:nvSpPr>
                <p:spPr>
                  <a:xfrm>
                    <a:off x="4466491" y="2004646"/>
                    <a:ext cx="468923" cy="46892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60983" y="2450123"/>
                    <a:ext cx="679938" cy="28135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4360983" y="2583951"/>
                    <a:ext cx="679938" cy="46404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5193320" y="2004646"/>
                  <a:ext cx="679938" cy="1043354"/>
                  <a:chOff x="4360983" y="2004646"/>
                  <a:chExt cx="679938" cy="1043354"/>
                </a:xfrm>
              </p:grpSpPr>
              <p:sp>
                <p:nvSpPr>
                  <p:cNvPr id="27" name="Oval 26"/>
                  <p:cNvSpPr/>
                  <p:nvPr/>
                </p:nvSpPr>
                <p:spPr>
                  <a:xfrm>
                    <a:off x="4466491" y="2004646"/>
                    <a:ext cx="468923" cy="468923"/>
                  </a:xfrm>
                  <a:prstGeom prst="ellipse">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360983" y="2450123"/>
                    <a:ext cx="679938" cy="281354"/>
                  </a:xfrm>
                  <a:prstGeom prst="ellipse">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360983" y="2583951"/>
                    <a:ext cx="679938" cy="464049"/>
                  </a:xfrm>
                  <a:prstGeom prst="roundRect">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p:cNvGrpSpPr/>
              <p:nvPr/>
            </p:nvGrpSpPr>
            <p:grpSpPr>
              <a:xfrm>
                <a:off x="8008034" y="3567592"/>
                <a:ext cx="1512275" cy="1043354"/>
                <a:chOff x="4360983" y="2004646"/>
                <a:chExt cx="1512275" cy="1043354"/>
              </a:xfrm>
            </p:grpSpPr>
            <p:grpSp>
              <p:nvGrpSpPr>
                <p:cNvPr id="34" name="Group 33"/>
                <p:cNvGrpSpPr/>
                <p:nvPr/>
              </p:nvGrpSpPr>
              <p:grpSpPr>
                <a:xfrm>
                  <a:off x="4360983" y="2004646"/>
                  <a:ext cx="679938" cy="1043354"/>
                  <a:chOff x="4360983" y="2004646"/>
                  <a:chExt cx="679938" cy="1043354"/>
                </a:xfrm>
              </p:grpSpPr>
              <p:sp>
                <p:nvSpPr>
                  <p:cNvPr id="39" name="Oval 38"/>
                  <p:cNvSpPr/>
                  <p:nvPr/>
                </p:nvSpPr>
                <p:spPr>
                  <a:xfrm>
                    <a:off x="4466491" y="2004646"/>
                    <a:ext cx="468923" cy="46892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360983" y="2450123"/>
                    <a:ext cx="679938" cy="28135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360983" y="2583951"/>
                    <a:ext cx="679938" cy="46404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193320" y="2004646"/>
                  <a:ext cx="679938" cy="1043354"/>
                  <a:chOff x="4360983" y="2004646"/>
                  <a:chExt cx="679938" cy="1043354"/>
                </a:xfrm>
              </p:grpSpPr>
              <p:sp>
                <p:nvSpPr>
                  <p:cNvPr id="36" name="Oval 35"/>
                  <p:cNvSpPr/>
                  <p:nvPr/>
                </p:nvSpPr>
                <p:spPr>
                  <a:xfrm>
                    <a:off x="4466491" y="2004646"/>
                    <a:ext cx="468923" cy="468923"/>
                  </a:xfrm>
                  <a:prstGeom prst="ellipse">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360983" y="2450123"/>
                    <a:ext cx="679938" cy="281354"/>
                  </a:xfrm>
                  <a:prstGeom prst="ellipse">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360983" y="2583951"/>
                    <a:ext cx="679938" cy="464049"/>
                  </a:xfrm>
                  <a:prstGeom prst="roundRect">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 name="TextBox 54"/>
              <p:cNvSpPr txBox="1"/>
              <p:nvPr/>
            </p:nvSpPr>
            <p:spPr>
              <a:xfrm>
                <a:off x="2644725" y="4618398"/>
                <a:ext cx="844062" cy="369332"/>
              </a:xfrm>
              <a:prstGeom prst="rect">
                <a:avLst/>
              </a:prstGeom>
              <a:noFill/>
            </p:spPr>
            <p:txBody>
              <a:bodyPr wrap="square" rtlCol="0">
                <a:spAutoFit/>
              </a:bodyPr>
              <a:lstStyle/>
              <a:p>
                <a:pPr algn="ctr"/>
                <a:r>
                  <a:rPr lang="en-US" dirty="0" smtClean="0"/>
                  <a:t>Shem</a:t>
                </a:r>
                <a:endParaRPr lang="en-US" dirty="0"/>
              </a:p>
            </p:txBody>
          </p:sp>
        </p:grpSp>
        <p:sp>
          <p:nvSpPr>
            <p:cNvPr id="53" name="TextBox 52"/>
            <p:cNvSpPr txBox="1"/>
            <p:nvPr/>
          </p:nvSpPr>
          <p:spPr>
            <a:xfrm>
              <a:off x="7874049" y="4617591"/>
              <a:ext cx="942877" cy="369332"/>
            </a:xfrm>
            <a:prstGeom prst="rect">
              <a:avLst/>
            </a:prstGeom>
            <a:noFill/>
          </p:spPr>
          <p:txBody>
            <a:bodyPr wrap="square" rtlCol="0">
              <a:spAutoFit/>
            </a:bodyPr>
            <a:lstStyle/>
            <a:p>
              <a:pPr algn="ctr"/>
              <a:r>
                <a:rPr lang="en-US" dirty="0" smtClean="0"/>
                <a:t>Japheth</a:t>
              </a:r>
              <a:endParaRPr lang="en-US" dirty="0"/>
            </a:p>
          </p:txBody>
        </p:sp>
        <p:sp>
          <p:nvSpPr>
            <p:cNvPr id="54" name="TextBox 53"/>
            <p:cNvSpPr txBox="1"/>
            <p:nvPr/>
          </p:nvSpPr>
          <p:spPr>
            <a:xfrm>
              <a:off x="5259387" y="4628764"/>
              <a:ext cx="844062" cy="369332"/>
            </a:xfrm>
            <a:prstGeom prst="rect">
              <a:avLst/>
            </a:prstGeom>
            <a:noFill/>
          </p:spPr>
          <p:txBody>
            <a:bodyPr wrap="square" rtlCol="0">
              <a:spAutoFit/>
            </a:bodyPr>
            <a:lstStyle/>
            <a:p>
              <a:pPr algn="ctr"/>
              <a:r>
                <a:rPr lang="en-US" dirty="0" smtClean="0"/>
                <a:t>Ham</a:t>
              </a:r>
              <a:endParaRPr lang="en-US" dirty="0"/>
            </a:p>
          </p:txBody>
        </p:sp>
      </p:grpSp>
      <p:grpSp>
        <p:nvGrpSpPr>
          <p:cNvPr id="3" name="Group 2"/>
          <p:cNvGrpSpPr/>
          <p:nvPr/>
        </p:nvGrpSpPr>
        <p:grpSpPr>
          <a:xfrm>
            <a:off x="5288280" y="1946031"/>
            <a:ext cx="1565444" cy="1421697"/>
            <a:chOff x="5288280" y="1946031"/>
            <a:chExt cx="1565444" cy="1421697"/>
          </a:xfrm>
        </p:grpSpPr>
        <p:grpSp>
          <p:nvGrpSpPr>
            <p:cNvPr id="14" name="Group 13"/>
            <p:cNvGrpSpPr/>
            <p:nvPr/>
          </p:nvGrpSpPr>
          <p:grpSpPr>
            <a:xfrm>
              <a:off x="5341449" y="1946031"/>
              <a:ext cx="1512275" cy="1043354"/>
              <a:chOff x="4360983" y="2004646"/>
              <a:chExt cx="1512275" cy="1043354"/>
            </a:xfrm>
          </p:grpSpPr>
          <p:grpSp>
            <p:nvGrpSpPr>
              <p:cNvPr id="9" name="Group 8"/>
              <p:cNvGrpSpPr/>
              <p:nvPr/>
            </p:nvGrpSpPr>
            <p:grpSpPr>
              <a:xfrm>
                <a:off x="4360983" y="2004646"/>
                <a:ext cx="679938" cy="1043354"/>
                <a:chOff x="4360983" y="2004646"/>
                <a:chExt cx="679938" cy="1043354"/>
              </a:xfrm>
            </p:grpSpPr>
            <p:sp>
              <p:nvSpPr>
                <p:cNvPr id="6" name="Oval 5"/>
                <p:cNvSpPr/>
                <p:nvPr/>
              </p:nvSpPr>
              <p:spPr>
                <a:xfrm>
                  <a:off x="4466491" y="2004646"/>
                  <a:ext cx="468923" cy="46892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360983" y="2450123"/>
                  <a:ext cx="679938" cy="28135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60983" y="2583951"/>
                  <a:ext cx="679938" cy="46404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193320" y="2004646"/>
                <a:ext cx="679938" cy="1043354"/>
                <a:chOff x="4360983" y="2004646"/>
                <a:chExt cx="679938" cy="1043354"/>
              </a:xfrm>
            </p:grpSpPr>
            <p:sp>
              <p:nvSpPr>
                <p:cNvPr id="11" name="Oval 10"/>
                <p:cNvSpPr/>
                <p:nvPr/>
              </p:nvSpPr>
              <p:spPr>
                <a:xfrm>
                  <a:off x="4466491" y="2004646"/>
                  <a:ext cx="468923" cy="468923"/>
                </a:xfrm>
                <a:prstGeom prst="ellipse">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360983" y="2450123"/>
                  <a:ext cx="679938" cy="281354"/>
                </a:xfrm>
                <a:prstGeom prst="ellipse">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360983" y="2583951"/>
                  <a:ext cx="679938" cy="464049"/>
                </a:xfrm>
                <a:prstGeom prst="roundRect">
                  <a:avLst/>
                </a:prstGeom>
                <a:solidFill>
                  <a:srgbClr val="D8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 name="TextBox 51"/>
            <p:cNvSpPr txBox="1"/>
            <p:nvPr/>
          </p:nvSpPr>
          <p:spPr>
            <a:xfrm>
              <a:off x="5288280" y="2998396"/>
              <a:ext cx="844062" cy="369332"/>
            </a:xfrm>
            <a:prstGeom prst="rect">
              <a:avLst/>
            </a:prstGeom>
            <a:noFill/>
          </p:spPr>
          <p:txBody>
            <a:bodyPr wrap="square" rtlCol="0">
              <a:spAutoFit/>
            </a:bodyPr>
            <a:lstStyle/>
            <a:p>
              <a:pPr algn="ctr"/>
              <a:r>
                <a:rPr lang="en-US" dirty="0" smtClean="0"/>
                <a:t>Noah</a:t>
              </a:r>
              <a:endParaRPr lang="en-US" dirty="0"/>
            </a:p>
          </p:txBody>
        </p:sp>
      </p:grpSp>
      <p:sp>
        <p:nvSpPr>
          <p:cNvPr id="2" name="Title 1"/>
          <p:cNvSpPr>
            <a:spLocks noGrp="1"/>
          </p:cNvSpPr>
          <p:nvPr>
            <p:ph type="title"/>
          </p:nvPr>
        </p:nvSpPr>
        <p:spPr/>
        <p:txBody>
          <a:bodyPr/>
          <a:lstStyle/>
          <a:p>
            <a:r>
              <a:rPr lang="en-US" dirty="0" smtClean="0"/>
              <a:t>Turning to post-Flood events</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101</a:t>
            </a:fld>
            <a:endParaRPr lang="en-US" dirty="0"/>
          </a:p>
        </p:txBody>
      </p:sp>
      <p:grpSp>
        <p:nvGrpSpPr>
          <p:cNvPr id="51" name="Group 50"/>
          <p:cNvGrpSpPr/>
          <p:nvPr/>
        </p:nvGrpSpPr>
        <p:grpSpPr>
          <a:xfrm>
            <a:off x="5459851" y="2368062"/>
            <a:ext cx="1309467" cy="584775"/>
            <a:chOff x="5459851" y="2368062"/>
            <a:chExt cx="1309467" cy="584775"/>
          </a:xfrm>
        </p:grpSpPr>
        <p:sp>
          <p:nvSpPr>
            <p:cNvPr id="43" name="TextBox 42"/>
            <p:cNvSpPr txBox="1"/>
            <p:nvPr/>
          </p:nvSpPr>
          <p:spPr>
            <a:xfrm>
              <a:off x="5459851" y="2368062"/>
              <a:ext cx="511126" cy="584775"/>
            </a:xfrm>
            <a:prstGeom prst="rect">
              <a:avLst/>
            </a:prstGeom>
            <a:noFill/>
          </p:spPr>
          <p:txBody>
            <a:bodyPr wrap="square" rtlCol="0">
              <a:spAutoFit/>
            </a:bodyPr>
            <a:lstStyle/>
            <a:p>
              <a:pPr algn="ctr"/>
              <a:r>
                <a:rPr lang="en-US" sz="3200" dirty="0" smtClean="0">
                  <a:latin typeface="Berlin Sans FB Demi" panose="020E0802020502020306" pitchFamily="34" charset="0"/>
                </a:rPr>
                <a:t>A</a:t>
              </a:r>
              <a:endParaRPr lang="en-US" sz="3200" dirty="0">
                <a:latin typeface="Berlin Sans FB Demi" panose="020E0802020502020306" pitchFamily="34" charset="0"/>
              </a:endParaRPr>
            </a:p>
          </p:txBody>
        </p:sp>
        <p:sp>
          <p:nvSpPr>
            <p:cNvPr id="44" name="TextBox 43"/>
            <p:cNvSpPr txBox="1"/>
            <p:nvPr/>
          </p:nvSpPr>
          <p:spPr>
            <a:xfrm>
              <a:off x="6258192" y="2368062"/>
              <a:ext cx="511126" cy="584775"/>
            </a:xfrm>
            <a:prstGeom prst="rect">
              <a:avLst/>
            </a:prstGeom>
            <a:noFill/>
          </p:spPr>
          <p:txBody>
            <a:bodyPr wrap="square" rtlCol="0">
              <a:spAutoFit/>
            </a:bodyPr>
            <a:lstStyle/>
            <a:p>
              <a:pPr algn="ctr"/>
              <a:r>
                <a:rPr lang="en-US" sz="3200" dirty="0">
                  <a:latin typeface="Berlin Sans FB Demi" panose="020E0802020502020306" pitchFamily="34" charset="0"/>
                </a:rPr>
                <a:t>B</a:t>
              </a:r>
            </a:p>
          </p:txBody>
        </p:sp>
      </p:grpSp>
      <p:sp>
        <p:nvSpPr>
          <p:cNvPr id="45" name="TextBox 44"/>
          <p:cNvSpPr txBox="1"/>
          <p:nvPr/>
        </p:nvSpPr>
        <p:spPr>
          <a:xfrm>
            <a:off x="2817055" y="4026171"/>
            <a:ext cx="511126" cy="584775"/>
          </a:xfrm>
          <a:prstGeom prst="rect">
            <a:avLst/>
          </a:prstGeom>
          <a:noFill/>
        </p:spPr>
        <p:txBody>
          <a:bodyPr wrap="square" rtlCol="0">
            <a:spAutoFit/>
          </a:bodyPr>
          <a:lstStyle/>
          <a:p>
            <a:pPr algn="ctr"/>
            <a:r>
              <a:rPr lang="en-US" sz="3200" dirty="0">
                <a:latin typeface="Berlin Sans FB Demi" panose="020E0802020502020306" pitchFamily="34" charset="0"/>
              </a:rPr>
              <a:t>B</a:t>
            </a:r>
          </a:p>
        </p:txBody>
      </p:sp>
      <p:sp>
        <p:nvSpPr>
          <p:cNvPr id="46" name="TextBox 45"/>
          <p:cNvSpPr txBox="1"/>
          <p:nvPr/>
        </p:nvSpPr>
        <p:spPr>
          <a:xfrm>
            <a:off x="5437162" y="4009785"/>
            <a:ext cx="511126" cy="584775"/>
          </a:xfrm>
          <a:prstGeom prst="rect">
            <a:avLst/>
          </a:prstGeom>
          <a:noFill/>
        </p:spPr>
        <p:txBody>
          <a:bodyPr wrap="square" rtlCol="0">
            <a:spAutoFit/>
          </a:bodyPr>
          <a:lstStyle/>
          <a:p>
            <a:pPr algn="ctr"/>
            <a:r>
              <a:rPr lang="en-US" sz="3200" dirty="0">
                <a:latin typeface="Berlin Sans FB Demi" panose="020E0802020502020306" pitchFamily="34" charset="0"/>
              </a:rPr>
              <a:t>B</a:t>
            </a:r>
          </a:p>
        </p:txBody>
      </p:sp>
      <p:sp>
        <p:nvSpPr>
          <p:cNvPr id="47" name="TextBox 46"/>
          <p:cNvSpPr txBox="1"/>
          <p:nvPr/>
        </p:nvSpPr>
        <p:spPr>
          <a:xfrm>
            <a:off x="8071339" y="4009784"/>
            <a:ext cx="511126" cy="584775"/>
          </a:xfrm>
          <a:prstGeom prst="rect">
            <a:avLst/>
          </a:prstGeom>
          <a:noFill/>
        </p:spPr>
        <p:txBody>
          <a:bodyPr wrap="square" rtlCol="0">
            <a:spAutoFit/>
          </a:bodyPr>
          <a:lstStyle/>
          <a:p>
            <a:pPr algn="ctr"/>
            <a:r>
              <a:rPr lang="en-US" sz="3200" dirty="0">
                <a:latin typeface="Berlin Sans FB Demi" panose="020E0802020502020306" pitchFamily="34" charset="0"/>
              </a:rPr>
              <a:t>B</a:t>
            </a:r>
          </a:p>
        </p:txBody>
      </p:sp>
      <p:sp>
        <p:nvSpPr>
          <p:cNvPr id="48" name="TextBox 47"/>
          <p:cNvSpPr txBox="1"/>
          <p:nvPr/>
        </p:nvSpPr>
        <p:spPr>
          <a:xfrm>
            <a:off x="3649392" y="4036515"/>
            <a:ext cx="511126" cy="584775"/>
          </a:xfrm>
          <a:prstGeom prst="rect">
            <a:avLst/>
          </a:prstGeom>
          <a:noFill/>
        </p:spPr>
        <p:txBody>
          <a:bodyPr wrap="square" rtlCol="0">
            <a:spAutoFit/>
          </a:bodyPr>
          <a:lstStyle/>
          <a:p>
            <a:pPr algn="ctr"/>
            <a:r>
              <a:rPr lang="en-US" sz="3200" dirty="0" smtClean="0">
                <a:latin typeface="Berlin Sans FB Demi" panose="020E0802020502020306" pitchFamily="34" charset="0"/>
              </a:rPr>
              <a:t>C</a:t>
            </a:r>
            <a:endParaRPr lang="en-US" sz="3200" dirty="0">
              <a:latin typeface="Berlin Sans FB Demi" panose="020E0802020502020306" pitchFamily="34" charset="0"/>
            </a:endParaRPr>
          </a:p>
        </p:txBody>
      </p:sp>
      <p:sp>
        <p:nvSpPr>
          <p:cNvPr id="49" name="TextBox 48"/>
          <p:cNvSpPr txBox="1"/>
          <p:nvPr/>
        </p:nvSpPr>
        <p:spPr>
          <a:xfrm>
            <a:off x="6287085" y="4011376"/>
            <a:ext cx="511126" cy="584775"/>
          </a:xfrm>
          <a:prstGeom prst="rect">
            <a:avLst/>
          </a:prstGeom>
          <a:noFill/>
        </p:spPr>
        <p:txBody>
          <a:bodyPr wrap="square" rtlCol="0">
            <a:spAutoFit/>
          </a:bodyPr>
          <a:lstStyle/>
          <a:p>
            <a:pPr algn="ctr"/>
            <a:r>
              <a:rPr lang="en-US" sz="3200" dirty="0" smtClean="0">
                <a:latin typeface="Berlin Sans FB Demi" panose="020E0802020502020306" pitchFamily="34" charset="0"/>
              </a:rPr>
              <a:t>D</a:t>
            </a:r>
            <a:endParaRPr lang="en-US" sz="3200" dirty="0">
              <a:latin typeface="Berlin Sans FB Demi" panose="020E0802020502020306" pitchFamily="34" charset="0"/>
            </a:endParaRPr>
          </a:p>
        </p:txBody>
      </p:sp>
      <p:sp>
        <p:nvSpPr>
          <p:cNvPr id="50" name="TextBox 49"/>
          <p:cNvSpPr txBox="1"/>
          <p:nvPr/>
        </p:nvSpPr>
        <p:spPr>
          <a:xfrm>
            <a:off x="8945879" y="4036515"/>
            <a:ext cx="511126" cy="584775"/>
          </a:xfrm>
          <a:prstGeom prst="rect">
            <a:avLst/>
          </a:prstGeom>
          <a:noFill/>
        </p:spPr>
        <p:txBody>
          <a:bodyPr wrap="square" rtlCol="0">
            <a:spAutoFit/>
          </a:bodyPr>
          <a:lstStyle/>
          <a:p>
            <a:pPr algn="ctr"/>
            <a:r>
              <a:rPr lang="en-US" sz="3200" dirty="0" smtClean="0">
                <a:latin typeface="Berlin Sans FB Demi" panose="020E0802020502020306" pitchFamily="34" charset="0"/>
              </a:rPr>
              <a:t>E</a:t>
            </a:r>
            <a:endParaRPr lang="en-US" sz="3200" dirty="0">
              <a:latin typeface="Berlin Sans FB Demi" panose="020E0802020502020306" pitchFamily="34" charset="0"/>
            </a:endParaRPr>
          </a:p>
        </p:txBody>
      </p:sp>
      <p:sp>
        <p:nvSpPr>
          <p:cNvPr id="57" name="TextBox 56"/>
          <p:cNvSpPr txBox="1"/>
          <p:nvPr/>
        </p:nvSpPr>
        <p:spPr>
          <a:xfrm>
            <a:off x="5464956" y="2287451"/>
            <a:ext cx="511126" cy="769441"/>
          </a:xfrm>
          <a:prstGeom prst="rect">
            <a:avLst/>
          </a:prstGeom>
          <a:noFill/>
        </p:spPr>
        <p:txBody>
          <a:bodyPr wrap="square" rtlCol="0">
            <a:spAutoFit/>
          </a:bodyPr>
          <a:lstStyle/>
          <a:p>
            <a:pPr algn="ctr"/>
            <a:r>
              <a:rPr lang="en-US" sz="4400" dirty="0" smtClean="0">
                <a:solidFill>
                  <a:srgbClr val="C00000"/>
                </a:solidFill>
                <a:latin typeface="Berlin Sans FB Demi" panose="020E0802020502020306" pitchFamily="34" charset="0"/>
              </a:rPr>
              <a:t>X</a:t>
            </a:r>
            <a:endParaRPr lang="en-US" sz="4400" dirty="0">
              <a:solidFill>
                <a:srgbClr val="C00000"/>
              </a:solidFill>
              <a:latin typeface="Berlin Sans FB Demi" panose="020E0802020502020306" pitchFamily="34" charset="0"/>
            </a:endParaRPr>
          </a:p>
        </p:txBody>
      </p:sp>
      <p:sp>
        <p:nvSpPr>
          <p:cNvPr id="59" name="TextBox 58"/>
          <p:cNvSpPr txBox="1"/>
          <p:nvPr/>
        </p:nvSpPr>
        <p:spPr>
          <a:xfrm>
            <a:off x="2829449" y="3924440"/>
            <a:ext cx="511126" cy="769441"/>
          </a:xfrm>
          <a:prstGeom prst="rect">
            <a:avLst/>
          </a:prstGeom>
          <a:noFill/>
        </p:spPr>
        <p:txBody>
          <a:bodyPr wrap="square" rtlCol="0">
            <a:spAutoFit/>
          </a:bodyPr>
          <a:lstStyle/>
          <a:p>
            <a:pPr algn="ctr"/>
            <a:r>
              <a:rPr lang="en-US" sz="4400" dirty="0" smtClean="0">
                <a:solidFill>
                  <a:srgbClr val="C00000"/>
                </a:solidFill>
                <a:latin typeface="Berlin Sans FB Demi" panose="020E0802020502020306" pitchFamily="34" charset="0"/>
              </a:rPr>
              <a:t>X</a:t>
            </a:r>
            <a:endParaRPr lang="en-US" sz="4400" dirty="0">
              <a:solidFill>
                <a:srgbClr val="C00000"/>
              </a:solidFill>
              <a:latin typeface="Berlin Sans FB Demi" panose="020E0802020502020306" pitchFamily="34" charset="0"/>
            </a:endParaRPr>
          </a:p>
        </p:txBody>
      </p:sp>
      <p:sp>
        <p:nvSpPr>
          <p:cNvPr id="60" name="TextBox 59"/>
          <p:cNvSpPr txBox="1"/>
          <p:nvPr/>
        </p:nvSpPr>
        <p:spPr>
          <a:xfrm>
            <a:off x="5451314" y="3917450"/>
            <a:ext cx="511126" cy="769441"/>
          </a:xfrm>
          <a:prstGeom prst="rect">
            <a:avLst/>
          </a:prstGeom>
          <a:noFill/>
        </p:spPr>
        <p:txBody>
          <a:bodyPr wrap="square" rtlCol="0">
            <a:spAutoFit/>
          </a:bodyPr>
          <a:lstStyle/>
          <a:p>
            <a:pPr algn="ctr"/>
            <a:r>
              <a:rPr lang="en-US" sz="4400" dirty="0" smtClean="0">
                <a:solidFill>
                  <a:srgbClr val="C00000"/>
                </a:solidFill>
                <a:latin typeface="Berlin Sans FB Demi" panose="020E0802020502020306" pitchFamily="34" charset="0"/>
              </a:rPr>
              <a:t>X</a:t>
            </a:r>
            <a:endParaRPr lang="en-US" sz="4400" dirty="0">
              <a:solidFill>
                <a:srgbClr val="C00000"/>
              </a:solidFill>
              <a:latin typeface="Berlin Sans FB Demi" panose="020E0802020502020306" pitchFamily="34" charset="0"/>
            </a:endParaRPr>
          </a:p>
        </p:txBody>
      </p:sp>
      <p:sp>
        <p:nvSpPr>
          <p:cNvPr id="61" name="TextBox 60"/>
          <p:cNvSpPr txBox="1"/>
          <p:nvPr/>
        </p:nvSpPr>
        <p:spPr>
          <a:xfrm>
            <a:off x="8076283" y="3913644"/>
            <a:ext cx="511126" cy="769441"/>
          </a:xfrm>
          <a:prstGeom prst="rect">
            <a:avLst/>
          </a:prstGeom>
          <a:noFill/>
        </p:spPr>
        <p:txBody>
          <a:bodyPr wrap="square" rtlCol="0">
            <a:spAutoFit/>
          </a:bodyPr>
          <a:lstStyle/>
          <a:p>
            <a:pPr algn="ctr"/>
            <a:r>
              <a:rPr lang="en-US" sz="4400" dirty="0" smtClean="0">
                <a:solidFill>
                  <a:srgbClr val="C00000"/>
                </a:solidFill>
                <a:latin typeface="Berlin Sans FB Demi" panose="020E0802020502020306" pitchFamily="34" charset="0"/>
              </a:rPr>
              <a:t>X</a:t>
            </a:r>
            <a:endParaRPr lang="en-US" sz="4400" dirty="0">
              <a:solidFill>
                <a:srgbClr val="C00000"/>
              </a:solidFill>
              <a:latin typeface="Berlin Sans FB Demi" panose="020E0802020502020306" pitchFamily="34" charset="0"/>
            </a:endParaRPr>
          </a:p>
        </p:txBody>
      </p:sp>
      <p:sp>
        <p:nvSpPr>
          <p:cNvPr id="62" name="Down Arrow 61"/>
          <p:cNvSpPr/>
          <p:nvPr/>
        </p:nvSpPr>
        <p:spPr>
          <a:xfrm>
            <a:off x="3777173" y="4630421"/>
            <a:ext cx="255563" cy="985626"/>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a:off x="6415866" y="4641538"/>
            <a:ext cx="255563" cy="985626"/>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wn Arrow 63"/>
          <p:cNvSpPr/>
          <p:nvPr/>
        </p:nvSpPr>
        <p:spPr>
          <a:xfrm>
            <a:off x="9073660" y="4641538"/>
            <a:ext cx="255563" cy="985626"/>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7" grpId="0"/>
      <p:bldP spid="59" grpId="0"/>
      <p:bldP spid="60" grpId="0"/>
      <p:bldP spid="61" grpId="0"/>
      <p:bldP spid="62" grpId="0" animBg="1"/>
      <p:bldP spid="63" grpId="0" animBg="1"/>
      <p:bldP spid="6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Table of Nations</a:t>
            </a:r>
            <a:endParaRPr lang="en-US" dirty="0"/>
          </a:p>
        </p:txBody>
      </p:sp>
      <p:sp>
        <p:nvSpPr>
          <p:cNvPr id="3" name="Content Placeholder 2"/>
          <p:cNvSpPr>
            <a:spLocks noGrp="1"/>
          </p:cNvSpPr>
          <p:nvPr>
            <p:ph idx="1"/>
          </p:nvPr>
        </p:nvSpPr>
        <p:spPr>
          <a:xfrm>
            <a:off x="1097280" y="1845734"/>
            <a:ext cx="10058400" cy="674728"/>
          </a:xfrm>
        </p:spPr>
        <p:txBody>
          <a:bodyPr>
            <a:normAutofit/>
          </a:bodyPr>
          <a:lstStyle/>
          <a:p>
            <a:r>
              <a:rPr lang="en-US" sz="2400" dirty="0" smtClean="0"/>
              <a:t>The passage in Genesis 10:1-22 is often referred to as the Table of Nations</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4686666"/>
              </p:ext>
            </p:extLst>
          </p:nvPr>
        </p:nvGraphicFramePr>
        <p:xfrm>
          <a:off x="2032000" y="2466403"/>
          <a:ext cx="8127999" cy="2966720"/>
        </p:xfrm>
        <a:graphic>
          <a:graphicData uri="http://schemas.openxmlformats.org/drawingml/2006/table">
            <a:tbl>
              <a:tblPr firstRow="1" bandRow="1">
                <a:tableStyleId>{5C22544A-7EE6-4342-B048-85BDC9FD1C3A}</a:tableStyleId>
              </a:tblPr>
              <a:tblGrid>
                <a:gridCol w="2709333"/>
                <a:gridCol w="2709333"/>
                <a:gridCol w="2709333"/>
              </a:tblGrid>
              <a:tr h="370840">
                <a:tc>
                  <a:txBody>
                    <a:bodyPr/>
                    <a:lstStyle/>
                    <a:p>
                      <a:pPr algn="ctr"/>
                      <a:r>
                        <a:rPr lang="en-US" dirty="0" smtClean="0"/>
                        <a:t>Shem</a:t>
                      </a:r>
                      <a:endParaRPr lang="en-US" dirty="0"/>
                    </a:p>
                  </a:txBody>
                  <a:tcPr/>
                </a:tc>
                <a:tc>
                  <a:txBody>
                    <a:bodyPr/>
                    <a:lstStyle/>
                    <a:p>
                      <a:pPr algn="ctr"/>
                      <a:r>
                        <a:rPr lang="en-US" dirty="0" smtClean="0"/>
                        <a:t>Ham</a:t>
                      </a:r>
                      <a:endParaRPr lang="en-US" dirty="0"/>
                    </a:p>
                  </a:txBody>
                  <a:tcPr/>
                </a:tc>
                <a:tc>
                  <a:txBody>
                    <a:bodyPr/>
                    <a:lstStyle/>
                    <a:p>
                      <a:pPr algn="ctr"/>
                      <a:r>
                        <a:rPr lang="en-US" dirty="0" smtClean="0"/>
                        <a:t>Japheth</a:t>
                      </a:r>
                      <a:endParaRPr lang="en-US" dirty="0"/>
                    </a:p>
                  </a:txBody>
                  <a:tcPr/>
                </a:tc>
              </a:tr>
              <a:tr h="370840">
                <a:tc>
                  <a:txBody>
                    <a:bodyPr/>
                    <a:lstStyle/>
                    <a:p>
                      <a:pPr algn="ctr"/>
                      <a:r>
                        <a:rPr lang="en-US" dirty="0" smtClean="0"/>
                        <a:t>Elam</a:t>
                      </a:r>
                      <a:endParaRPr lang="en-US" dirty="0"/>
                    </a:p>
                  </a:txBody>
                  <a:tcPr/>
                </a:tc>
                <a:tc>
                  <a:txBody>
                    <a:bodyPr/>
                    <a:lstStyle/>
                    <a:p>
                      <a:pPr algn="ctr"/>
                      <a:r>
                        <a:rPr lang="en-US" dirty="0" smtClean="0"/>
                        <a:t>Cush</a:t>
                      </a:r>
                      <a:endParaRPr lang="en-US" dirty="0"/>
                    </a:p>
                  </a:txBody>
                  <a:tcPr/>
                </a:tc>
                <a:tc>
                  <a:txBody>
                    <a:bodyPr/>
                    <a:lstStyle/>
                    <a:p>
                      <a:pPr algn="ctr"/>
                      <a:r>
                        <a:rPr lang="en-US" dirty="0" smtClean="0"/>
                        <a:t>Gomer</a:t>
                      </a:r>
                      <a:endParaRPr lang="en-US" dirty="0"/>
                    </a:p>
                  </a:txBody>
                  <a:tcPr/>
                </a:tc>
              </a:tr>
              <a:tr h="370840">
                <a:tc>
                  <a:txBody>
                    <a:bodyPr/>
                    <a:lstStyle/>
                    <a:p>
                      <a:pPr algn="ctr"/>
                      <a:r>
                        <a:rPr lang="en-US" dirty="0" err="1" smtClean="0"/>
                        <a:t>Asshur</a:t>
                      </a:r>
                      <a:endParaRPr lang="en-US" dirty="0"/>
                    </a:p>
                  </a:txBody>
                  <a:tcPr/>
                </a:tc>
                <a:tc>
                  <a:txBody>
                    <a:bodyPr/>
                    <a:lstStyle/>
                    <a:p>
                      <a:pPr algn="ctr"/>
                      <a:r>
                        <a:rPr lang="en-US" dirty="0" smtClean="0"/>
                        <a:t>Egypt</a:t>
                      </a:r>
                      <a:endParaRPr lang="en-US" dirty="0"/>
                    </a:p>
                  </a:txBody>
                  <a:tcPr/>
                </a:tc>
                <a:tc>
                  <a:txBody>
                    <a:bodyPr/>
                    <a:lstStyle/>
                    <a:p>
                      <a:pPr algn="ctr"/>
                      <a:r>
                        <a:rPr lang="en-US" dirty="0" err="1" smtClean="0"/>
                        <a:t>Magog</a:t>
                      </a:r>
                      <a:endParaRPr lang="en-US" dirty="0"/>
                    </a:p>
                  </a:txBody>
                  <a:tcPr/>
                </a:tc>
              </a:tr>
              <a:tr h="370840">
                <a:tc>
                  <a:txBody>
                    <a:bodyPr/>
                    <a:lstStyle/>
                    <a:p>
                      <a:pPr algn="ctr"/>
                      <a:r>
                        <a:rPr lang="en-US" dirty="0" err="1" smtClean="0"/>
                        <a:t>Arpachshad</a:t>
                      </a:r>
                      <a:endParaRPr lang="en-US" dirty="0"/>
                    </a:p>
                  </a:txBody>
                  <a:tcPr/>
                </a:tc>
                <a:tc>
                  <a:txBody>
                    <a:bodyPr/>
                    <a:lstStyle/>
                    <a:p>
                      <a:pPr algn="ctr"/>
                      <a:r>
                        <a:rPr lang="en-US" dirty="0" smtClean="0"/>
                        <a:t>Put</a:t>
                      </a:r>
                      <a:endParaRPr lang="en-US" dirty="0"/>
                    </a:p>
                  </a:txBody>
                  <a:tcPr/>
                </a:tc>
                <a:tc>
                  <a:txBody>
                    <a:bodyPr/>
                    <a:lstStyle/>
                    <a:p>
                      <a:pPr algn="ctr"/>
                      <a:r>
                        <a:rPr lang="en-US" dirty="0" err="1" smtClean="0"/>
                        <a:t>Madai</a:t>
                      </a:r>
                      <a:endParaRPr lang="en-US" dirty="0"/>
                    </a:p>
                  </a:txBody>
                  <a:tcPr/>
                </a:tc>
              </a:tr>
              <a:tr h="370840">
                <a:tc>
                  <a:txBody>
                    <a:bodyPr/>
                    <a:lstStyle/>
                    <a:p>
                      <a:pPr algn="ctr"/>
                      <a:r>
                        <a:rPr lang="en-US" dirty="0" err="1" smtClean="0"/>
                        <a:t>Lud</a:t>
                      </a:r>
                      <a:endParaRPr lang="en-US" dirty="0"/>
                    </a:p>
                  </a:txBody>
                  <a:tcPr/>
                </a:tc>
                <a:tc>
                  <a:txBody>
                    <a:bodyPr/>
                    <a:lstStyle/>
                    <a:p>
                      <a:pPr algn="ctr"/>
                      <a:r>
                        <a:rPr lang="en-US" dirty="0" smtClean="0"/>
                        <a:t>Canaan</a:t>
                      </a:r>
                      <a:endParaRPr lang="en-US" dirty="0"/>
                    </a:p>
                  </a:txBody>
                  <a:tcPr/>
                </a:tc>
                <a:tc>
                  <a:txBody>
                    <a:bodyPr/>
                    <a:lstStyle/>
                    <a:p>
                      <a:pPr algn="ctr"/>
                      <a:r>
                        <a:rPr lang="en-US" dirty="0" smtClean="0"/>
                        <a:t>Javen</a:t>
                      </a:r>
                      <a:endParaRPr lang="en-US" dirty="0"/>
                    </a:p>
                  </a:txBody>
                  <a:tcPr/>
                </a:tc>
              </a:tr>
              <a:tr h="370840">
                <a:tc>
                  <a:txBody>
                    <a:bodyPr/>
                    <a:lstStyle/>
                    <a:p>
                      <a:pPr algn="ctr"/>
                      <a:r>
                        <a:rPr lang="en-US" dirty="0" smtClean="0"/>
                        <a:t>Aram</a:t>
                      </a:r>
                      <a:endParaRPr lang="en-US" dirty="0"/>
                    </a:p>
                  </a:txBody>
                  <a:tcPr/>
                </a:tc>
                <a:tc>
                  <a:txBody>
                    <a:bodyPr/>
                    <a:lstStyle/>
                    <a:p>
                      <a:pPr algn="ctr"/>
                      <a:endParaRPr lang="en-US" dirty="0"/>
                    </a:p>
                  </a:txBody>
                  <a:tcPr/>
                </a:tc>
                <a:tc>
                  <a:txBody>
                    <a:bodyPr/>
                    <a:lstStyle/>
                    <a:p>
                      <a:pPr algn="ctr"/>
                      <a:r>
                        <a:rPr lang="en-US" dirty="0" smtClean="0"/>
                        <a:t>Tubal</a:t>
                      </a:r>
                      <a:endParaRPr lang="en-US" dirty="0"/>
                    </a:p>
                  </a:txBody>
                  <a:tcPr/>
                </a:tc>
              </a:tr>
              <a:tr h="370840">
                <a:tc>
                  <a:txBody>
                    <a:bodyPr/>
                    <a:lstStyle/>
                    <a:p>
                      <a:pPr algn="ctr"/>
                      <a:endParaRPr lang="en-US"/>
                    </a:p>
                  </a:txBody>
                  <a:tcPr/>
                </a:tc>
                <a:tc>
                  <a:txBody>
                    <a:bodyPr/>
                    <a:lstStyle/>
                    <a:p>
                      <a:pPr algn="ctr"/>
                      <a:endParaRPr lang="en-US"/>
                    </a:p>
                  </a:txBody>
                  <a:tcPr/>
                </a:tc>
                <a:tc>
                  <a:txBody>
                    <a:bodyPr/>
                    <a:lstStyle/>
                    <a:p>
                      <a:pPr algn="ctr"/>
                      <a:r>
                        <a:rPr lang="en-US" dirty="0" err="1" smtClean="0"/>
                        <a:t>Meshech</a:t>
                      </a:r>
                      <a:endParaRPr lang="en-US" dirty="0"/>
                    </a:p>
                  </a:txBody>
                  <a:tcPr/>
                </a:tc>
              </a:tr>
              <a:tr h="370840">
                <a:tc>
                  <a:txBody>
                    <a:bodyPr/>
                    <a:lstStyle/>
                    <a:p>
                      <a:pPr algn="ctr"/>
                      <a:endParaRPr lang="en-US"/>
                    </a:p>
                  </a:txBody>
                  <a:tcPr/>
                </a:tc>
                <a:tc>
                  <a:txBody>
                    <a:bodyPr/>
                    <a:lstStyle/>
                    <a:p>
                      <a:pPr algn="ctr"/>
                      <a:endParaRPr lang="en-US"/>
                    </a:p>
                  </a:txBody>
                  <a:tcPr/>
                </a:tc>
                <a:tc>
                  <a:txBody>
                    <a:bodyPr/>
                    <a:lstStyle/>
                    <a:p>
                      <a:pPr algn="ctr"/>
                      <a:r>
                        <a:rPr lang="en-US" dirty="0" err="1" smtClean="0"/>
                        <a:t>Tiras</a:t>
                      </a:r>
                      <a:endParaRPr lang="en-US" dirty="0"/>
                    </a:p>
                  </a:txBody>
                  <a:tcPr/>
                </a:tc>
              </a:tr>
            </a:tbl>
          </a:graphicData>
        </a:graphic>
      </p:graphicFrame>
      <p:sp>
        <p:nvSpPr>
          <p:cNvPr id="8" name="Content Placeholder 2"/>
          <p:cNvSpPr txBox="1">
            <a:spLocks/>
          </p:cNvSpPr>
          <p:nvPr/>
        </p:nvSpPr>
        <p:spPr>
          <a:xfrm>
            <a:off x="1097280" y="5474676"/>
            <a:ext cx="10058400" cy="84406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smtClean="0"/>
              <a:t>Because the names of many of these sons are the same as names of future cities or nations, we can get an idea of how these sons migrated.</a:t>
            </a:r>
            <a:endParaRPr lang="en-US" sz="2400" dirty="0"/>
          </a:p>
        </p:txBody>
      </p:sp>
    </p:spTree>
    <p:extLst>
      <p:ext uri="{BB962C8B-B14F-4D97-AF65-F5344CB8AC3E}">
        <p14:creationId xmlns:p14="http://schemas.microsoft.com/office/powerpoint/2010/main" val="24003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971" y="389236"/>
            <a:ext cx="9271367" cy="6156384"/>
          </a:xfrm>
          <a:prstGeom prst="rect">
            <a:avLst/>
          </a:prstGeom>
        </p:spPr>
      </p:pic>
    </p:spTree>
    <p:extLst>
      <p:ext uri="{BB962C8B-B14F-4D97-AF65-F5344CB8AC3E}">
        <p14:creationId xmlns:p14="http://schemas.microsoft.com/office/powerpoint/2010/main" val="36718139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901" y="157098"/>
            <a:ext cx="10839157" cy="1450757"/>
          </a:xfrm>
        </p:spPr>
        <p:txBody>
          <a:bodyPr/>
          <a:lstStyle/>
          <a:p>
            <a:r>
              <a:rPr lang="en-US" dirty="0" smtClean="0"/>
              <a:t>Looking back at the mitochondrial DNA map</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29036"/>
          <a:stretch/>
        </p:blipFill>
        <p:spPr>
          <a:xfrm>
            <a:off x="2201957" y="1854038"/>
            <a:ext cx="7849046" cy="4324946"/>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104</a:t>
            </a:fld>
            <a:endParaRPr lang="en-US" dirty="0"/>
          </a:p>
        </p:txBody>
      </p:sp>
    </p:spTree>
    <p:extLst>
      <p:ext uri="{BB962C8B-B14F-4D97-AF65-F5344CB8AC3E}">
        <p14:creationId xmlns:p14="http://schemas.microsoft.com/office/powerpoint/2010/main" val="40619550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means?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Genetic studies of mitochondrial DNA have determined three major “groups”.</a:t>
            </a:r>
          </a:p>
          <a:p>
            <a:pPr>
              <a:buFont typeface="Arial" panose="020B0604020202020204" pitchFamily="34" charset="0"/>
              <a:buChar char="•"/>
            </a:pPr>
            <a:r>
              <a:rPr lang="en-US" sz="2400" dirty="0" smtClean="0"/>
              <a:t>After the flood, there were only three different types of mitochondrial DNA which would have been the seeds for the rest of the world.</a:t>
            </a:r>
          </a:p>
          <a:p>
            <a:pPr>
              <a:buFont typeface="Arial" panose="020B0604020202020204" pitchFamily="34" charset="0"/>
              <a:buChar char="•"/>
            </a:pPr>
            <a:r>
              <a:rPr lang="en-US" sz="2400" dirty="0" smtClean="0"/>
              <a:t>The original nations after the flood appear to be loosely grouped according to family ties.  The table of nations map looks very similar to the mitochondrial DNA map.</a:t>
            </a:r>
          </a:p>
          <a:p>
            <a:pPr>
              <a:buFont typeface="Arial" panose="020B0604020202020204" pitchFamily="34" charset="0"/>
              <a:buChar char="•"/>
            </a:pPr>
            <a:r>
              <a:rPr lang="en-US" sz="2400" dirty="0" smtClean="0"/>
              <a:t>Why would the families of Noah’s sons generally stay together as they spread out after the flood?</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105</a:t>
            </a:fld>
            <a:endParaRPr lang="en-US" dirty="0"/>
          </a:p>
        </p:txBody>
      </p:sp>
    </p:spTree>
    <p:extLst>
      <p:ext uri="{BB962C8B-B14F-4D97-AF65-F5344CB8AC3E}">
        <p14:creationId xmlns:p14="http://schemas.microsoft.com/office/powerpoint/2010/main" val="7442853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tower of Babel</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106</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4947"/>
          <a:stretch/>
        </p:blipFill>
        <p:spPr>
          <a:xfrm>
            <a:off x="2030516" y="1831144"/>
            <a:ext cx="8134141" cy="4423117"/>
          </a:xfrm>
          <a:prstGeom prst="rect">
            <a:avLst/>
          </a:prstGeom>
        </p:spPr>
      </p:pic>
    </p:spTree>
    <p:extLst>
      <p:ext uri="{BB962C8B-B14F-4D97-AF65-F5344CB8AC3E}">
        <p14:creationId xmlns:p14="http://schemas.microsoft.com/office/powerpoint/2010/main" val="423300874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now to the literature</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As stated before, science can bring is to the conclusion life has been designed by some higher power.</a:t>
            </a:r>
          </a:p>
          <a:p>
            <a:pPr>
              <a:buFont typeface="Arial" panose="020B0604020202020204" pitchFamily="34" charset="0"/>
              <a:buChar char="•"/>
            </a:pPr>
            <a:endParaRPr lang="en-US" sz="2400" dirty="0"/>
          </a:p>
          <a:p>
            <a:pPr>
              <a:buFont typeface="Arial" panose="020B0604020202020204" pitchFamily="34" charset="0"/>
              <a:buChar char="•"/>
            </a:pPr>
            <a:r>
              <a:rPr lang="en-US" sz="2400" dirty="0" smtClean="0"/>
              <a:t>Science cannot:</a:t>
            </a:r>
          </a:p>
          <a:p>
            <a:pPr lvl="1">
              <a:buFont typeface="Arial" panose="020B0604020202020204" pitchFamily="34" charset="0"/>
              <a:buChar char="•"/>
            </a:pPr>
            <a:r>
              <a:rPr lang="en-US" sz="2200" dirty="0" smtClean="0"/>
              <a:t>Determine the identity of this higher power</a:t>
            </a:r>
          </a:p>
          <a:p>
            <a:pPr lvl="1">
              <a:buFont typeface="Arial" panose="020B0604020202020204" pitchFamily="34" charset="0"/>
              <a:buChar char="•"/>
            </a:pPr>
            <a:r>
              <a:rPr lang="en-US" sz="2200" dirty="0" smtClean="0"/>
              <a:t>Determine how long this took</a:t>
            </a:r>
          </a:p>
          <a:p>
            <a:pPr lvl="1">
              <a:buFont typeface="Arial" panose="020B0604020202020204" pitchFamily="34" charset="0"/>
              <a:buChar char="•"/>
            </a:pPr>
            <a:endParaRPr lang="en-US" sz="2200" dirty="0"/>
          </a:p>
          <a:p>
            <a:pPr>
              <a:buFont typeface="Arial" panose="020B0604020202020204" pitchFamily="34" charset="0"/>
              <a:buChar char="•"/>
            </a:pPr>
            <a:r>
              <a:rPr lang="en-US" sz="2400" dirty="0" smtClean="0"/>
              <a:t>To answer these, we turn to the scriptures</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107</a:t>
            </a:fld>
            <a:endParaRPr lang="en-US" dirty="0"/>
          </a:p>
        </p:txBody>
      </p:sp>
    </p:spTree>
    <p:extLst>
      <p:ext uri="{BB962C8B-B14F-4D97-AF65-F5344CB8AC3E}">
        <p14:creationId xmlns:p14="http://schemas.microsoft.com/office/powerpoint/2010/main" val="27424299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Truth agreeing with truth</a:t>
            </a:r>
            <a:endParaRPr lang="en-US" dirty="0"/>
          </a:p>
        </p:txBody>
      </p:sp>
      <p:sp>
        <p:nvSpPr>
          <p:cNvPr id="3" name="Content Placeholder 2"/>
          <p:cNvSpPr>
            <a:spLocks noGrp="1"/>
          </p:cNvSpPr>
          <p:nvPr>
            <p:ph idx="1"/>
          </p:nvPr>
        </p:nvSpPr>
        <p:spPr/>
        <p:txBody>
          <a:bodyPr>
            <a:normAutofit/>
          </a:bodyPr>
          <a:lstStyle/>
          <a:p>
            <a:r>
              <a:rPr lang="en-US" sz="2400" dirty="0"/>
              <a:t>“Since the Holy Write is true, and all truth agrees with truth, the truth of the Holy Writ cannot be contrary to the truth obtained by reason and experiment</a:t>
            </a:r>
            <a:r>
              <a:rPr lang="en-US" sz="2400" dirty="0" smtClean="0"/>
              <a:t>.”</a:t>
            </a:r>
          </a:p>
          <a:p>
            <a:pPr algn="r"/>
            <a:r>
              <a:rPr lang="en-US" sz="2400" dirty="0" smtClean="0"/>
              <a:t>- </a:t>
            </a:r>
            <a:r>
              <a:rPr lang="en-US" sz="2400" i="1" dirty="0" smtClean="0"/>
              <a:t>The </a:t>
            </a:r>
            <a:r>
              <a:rPr lang="en-US" sz="2400" i="1" dirty="0"/>
              <a:t>Authority of Scripture</a:t>
            </a:r>
            <a:r>
              <a:rPr lang="en-US" sz="2400" dirty="0"/>
              <a:t>, Galileo </a:t>
            </a:r>
            <a:r>
              <a:rPr lang="en-US" sz="2400" dirty="0" smtClean="0"/>
              <a:t>Galilei</a:t>
            </a:r>
          </a:p>
          <a:p>
            <a:pPr algn="r"/>
            <a:endParaRPr lang="en-US" sz="2400" dirty="0"/>
          </a:p>
          <a:p>
            <a:r>
              <a:rPr lang="en-US" sz="2400" dirty="0" smtClean="0"/>
              <a:t>As we examine the scriptures we see a clear message – the Lord spoke the world into existence in six literal 24-hour days </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108</a:t>
            </a:fld>
            <a:endParaRPr lang="en-US" dirty="0"/>
          </a:p>
        </p:txBody>
      </p:sp>
    </p:spTree>
    <p:extLst>
      <p:ext uri="{BB962C8B-B14F-4D97-AF65-F5344CB8AC3E}">
        <p14:creationId xmlns:p14="http://schemas.microsoft.com/office/powerpoint/2010/main" val="27677231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While reading the text, note the specific phrases used regarding each creative day as well as the order of creation.</a:t>
            </a:r>
          </a:p>
          <a:p>
            <a:pPr>
              <a:buFont typeface="Arial" panose="020B0604020202020204" pitchFamily="34" charset="0"/>
              <a:buChar char="•"/>
            </a:pPr>
            <a:endParaRPr lang="en-US" sz="2400" dirty="0"/>
          </a:p>
          <a:p>
            <a:pPr>
              <a:buFont typeface="Arial" panose="020B0604020202020204" pitchFamily="34" charset="0"/>
              <a:buChar char="•"/>
            </a:pPr>
            <a:r>
              <a:rPr lang="en-US" sz="2400" dirty="0" smtClean="0"/>
              <a:t>Hebrew word for “day” is “</a:t>
            </a:r>
            <a:r>
              <a:rPr lang="en-US" sz="2400" i="1" dirty="0" err="1" smtClean="0"/>
              <a:t>yom</a:t>
            </a:r>
            <a:r>
              <a:rPr lang="en-US" sz="2400" dirty="0" smtClean="0"/>
              <a:t>”:</a:t>
            </a:r>
          </a:p>
          <a:p>
            <a:pPr lvl="1">
              <a:buFont typeface="Arial" panose="020B0604020202020204" pitchFamily="34" charset="0"/>
              <a:buChar char="•"/>
            </a:pPr>
            <a:r>
              <a:rPr lang="en-US" sz="2400" dirty="0" smtClean="0"/>
              <a:t>Can be used in the OT for single days or extended periods of time – context and the natural reading of the passage make the determination.</a:t>
            </a:r>
          </a:p>
          <a:p>
            <a:pPr lvl="1">
              <a:buFont typeface="Arial" panose="020B0604020202020204" pitchFamily="34" charset="0"/>
              <a:buChar char="•"/>
            </a:pPr>
            <a:r>
              <a:rPr lang="en-US" sz="2400" dirty="0" smtClean="0"/>
              <a:t>The phrase “the evening and the morning” place boundaries upon </a:t>
            </a:r>
            <a:r>
              <a:rPr lang="en-US" sz="2400" i="1" dirty="0" err="1" smtClean="0"/>
              <a:t>yom</a:t>
            </a:r>
            <a:endParaRPr lang="en-US" sz="2400" i="1" dirty="0" smtClean="0"/>
          </a:p>
          <a:p>
            <a:pPr lvl="1">
              <a:buFont typeface="Arial" panose="020B0604020202020204" pitchFamily="34" charset="0"/>
              <a:buChar char="•"/>
            </a:pPr>
            <a:r>
              <a:rPr lang="en-US" sz="2400" dirty="0" smtClean="0"/>
              <a:t>The use of numerical designators (e.g., first day, second day, </a:t>
            </a:r>
            <a:r>
              <a:rPr lang="en-US" sz="2400" dirty="0" err="1" smtClean="0"/>
              <a:t>etc</a:t>
            </a:r>
            <a:r>
              <a:rPr lang="en-US" sz="2400" dirty="0" smtClean="0"/>
              <a:t>) are consistent with actual days when similar phrases are used in the OT (Numbers 29:7-38)</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109</a:t>
            </a:fld>
            <a:endParaRPr lang="en-US" dirty="0"/>
          </a:p>
        </p:txBody>
      </p:sp>
    </p:spTree>
    <p:extLst>
      <p:ext uri="{BB962C8B-B14F-4D97-AF65-F5344CB8AC3E}">
        <p14:creationId xmlns:p14="http://schemas.microsoft.com/office/powerpoint/2010/main" val="229607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Biblical purpose of nature</a:t>
            </a:r>
            <a:endParaRPr lang="en-US" dirty="0"/>
          </a:p>
        </p:txBody>
      </p:sp>
      <p:sp>
        <p:nvSpPr>
          <p:cNvPr id="3" name="Content Placeholder 2"/>
          <p:cNvSpPr>
            <a:spLocks noGrp="1"/>
          </p:cNvSpPr>
          <p:nvPr>
            <p:ph idx="1"/>
          </p:nvPr>
        </p:nvSpPr>
        <p:spPr/>
        <p:txBody>
          <a:bodyPr>
            <a:normAutofit/>
          </a:bodyPr>
          <a:lstStyle/>
          <a:p>
            <a:r>
              <a:rPr lang="en-US" sz="2400" dirty="0" smtClean="0"/>
              <a:t>When it comes to nature – the world below, around, and above us – the Scriptures have maintained a consistent message as to the purpose of nature:</a:t>
            </a:r>
          </a:p>
          <a:p>
            <a:pPr lvl="1">
              <a:buFont typeface="Wingdings" panose="05000000000000000000" pitchFamily="2" charset="2"/>
              <a:buChar char="§"/>
            </a:pPr>
            <a:r>
              <a:rPr lang="en-US" sz="2400" b="1" dirty="0" smtClean="0"/>
              <a:t>Psalm 19:1-6 </a:t>
            </a:r>
            <a:r>
              <a:rPr lang="en-US" sz="2400" dirty="0" smtClean="0"/>
              <a:t>and </a:t>
            </a:r>
            <a:r>
              <a:rPr lang="en-US" sz="2400" b="1" dirty="0" smtClean="0"/>
              <a:t>Psalm 148</a:t>
            </a:r>
          </a:p>
          <a:p>
            <a:pPr lvl="1">
              <a:buFont typeface="Wingdings" panose="05000000000000000000" pitchFamily="2" charset="2"/>
              <a:buChar char="§"/>
            </a:pPr>
            <a:r>
              <a:rPr lang="en-US" sz="2400" b="1" dirty="0" smtClean="0"/>
              <a:t>Acts 14:17 </a:t>
            </a:r>
            <a:r>
              <a:rPr lang="en-US" sz="2400" dirty="0" smtClean="0"/>
              <a:t>– “</a:t>
            </a:r>
            <a:r>
              <a:rPr lang="en-US" sz="2400" dirty="0"/>
              <a:t>Yet he did not leave himself without witness, for he did good by giving you rains from heaven and fruitful seasons, satisfying your hearts with food and </a:t>
            </a:r>
            <a:r>
              <a:rPr lang="en-US" sz="2400" dirty="0" smtClean="0"/>
              <a:t>gladness.”</a:t>
            </a:r>
          </a:p>
          <a:p>
            <a:pPr lvl="1">
              <a:buFont typeface="Wingdings" panose="05000000000000000000" pitchFamily="2" charset="2"/>
              <a:buChar char="§"/>
            </a:pPr>
            <a:r>
              <a:rPr lang="en-US" sz="2400" b="1" dirty="0" smtClean="0"/>
              <a:t>Romans 1:20 </a:t>
            </a:r>
            <a:r>
              <a:rPr lang="en-US" sz="2400" dirty="0" smtClean="0"/>
              <a:t>– “</a:t>
            </a:r>
            <a:r>
              <a:rPr lang="en-US" sz="2400" dirty="0"/>
              <a:t>For his invisible attributes, namely, his eternal power and divine nature, have been clearly perceived, ever since the creation of the world, in the things that have been made. So they are without excuse. </a:t>
            </a:r>
            <a:r>
              <a:rPr lang="en-US" sz="2400" dirty="0" smtClean="0"/>
              <a:t>”</a:t>
            </a:r>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a:t>
            </a:fld>
            <a:endParaRPr lang="en-US" dirty="0"/>
          </a:p>
        </p:txBody>
      </p:sp>
    </p:spTree>
    <p:extLst>
      <p:ext uri="{BB962C8B-B14F-4D97-AF65-F5344CB8AC3E}">
        <p14:creationId xmlns:p14="http://schemas.microsoft.com/office/powerpoint/2010/main" val="39180382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The order of creation is very specific</a:t>
            </a:r>
          </a:p>
          <a:p>
            <a:pPr lvl="1">
              <a:buFont typeface="Arial" panose="020B0604020202020204" pitchFamily="34" charset="0"/>
              <a:buChar char="•"/>
            </a:pPr>
            <a:r>
              <a:rPr lang="en-US" sz="2400" dirty="0" smtClean="0"/>
              <a:t>Separation of light</a:t>
            </a:r>
          </a:p>
          <a:p>
            <a:pPr lvl="1">
              <a:buFont typeface="Arial" panose="020B0604020202020204" pitchFamily="34" charset="0"/>
              <a:buChar char="•"/>
            </a:pPr>
            <a:r>
              <a:rPr lang="en-US" sz="2400" dirty="0" smtClean="0"/>
              <a:t>Separation of waters</a:t>
            </a:r>
          </a:p>
          <a:p>
            <a:pPr lvl="1">
              <a:buFont typeface="Arial" panose="020B0604020202020204" pitchFamily="34" charset="0"/>
              <a:buChar char="•"/>
            </a:pPr>
            <a:r>
              <a:rPr lang="en-US" sz="2400" dirty="0" smtClean="0"/>
              <a:t>Plants on dry land</a:t>
            </a:r>
          </a:p>
          <a:p>
            <a:pPr lvl="1">
              <a:buFont typeface="Arial" panose="020B0604020202020204" pitchFamily="34" charset="0"/>
              <a:buChar char="•"/>
            </a:pPr>
            <a:r>
              <a:rPr lang="en-US" sz="2400" dirty="0" smtClean="0"/>
              <a:t>Heavenly bodies (first time the sun appears)</a:t>
            </a:r>
          </a:p>
          <a:p>
            <a:pPr lvl="1">
              <a:buFont typeface="Arial" panose="020B0604020202020204" pitchFamily="34" charset="0"/>
              <a:buChar char="•"/>
            </a:pPr>
            <a:r>
              <a:rPr lang="en-US" sz="2400" dirty="0" smtClean="0"/>
              <a:t>Fish and birds</a:t>
            </a:r>
          </a:p>
          <a:p>
            <a:pPr lvl="1">
              <a:buFont typeface="Arial" panose="020B0604020202020204" pitchFamily="34" charset="0"/>
              <a:buChar char="•"/>
            </a:pPr>
            <a:r>
              <a:rPr lang="en-US" sz="2400" dirty="0" smtClean="0"/>
              <a:t>All land creatures, including humans</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110</a:t>
            </a:fld>
            <a:endParaRPr lang="en-US" dirty="0"/>
          </a:p>
        </p:txBody>
      </p:sp>
    </p:spTree>
    <p:extLst>
      <p:ext uri="{BB962C8B-B14F-4D97-AF65-F5344CB8AC3E}">
        <p14:creationId xmlns:p14="http://schemas.microsoft.com/office/powerpoint/2010/main" val="11393783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The natural reading of Genesis 1 is six consecutive days which were all literal 24-hour periods of time.</a:t>
            </a:r>
          </a:p>
          <a:p>
            <a:pPr>
              <a:buFont typeface="Arial" panose="020B0604020202020204" pitchFamily="34" charset="0"/>
              <a:buChar char="•"/>
            </a:pPr>
            <a:endParaRPr lang="en-US" sz="2400" dirty="0"/>
          </a:p>
          <a:p>
            <a:pPr>
              <a:buFont typeface="Arial" panose="020B0604020202020204" pitchFamily="34" charset="0"/>
              <a:buChar char="•"/>
            </a:pPr>
            <a:r>
              <a:rPr lang="en-US" sz="2400" dirty="0" smtClean="0"/>
              <a:t>This is supported by God himself </a:t>
            </a:r>
            <a:r>
              <a:rPr lang="en-US" sz="2400" dirty="0"/>
              <a:t>in Exodus 20:11, “For in six days the LORD made heaven and earth, the sea, and all that is in them, and rested on the seventh day. Therefore the LORD blessed the Sabbath day and made it holy</a:t>
            </a:r>
            <a:r>
              <a:rPr lang="en-US" sz="2400" dirty="0" smtClean="0"/>
              <a:t>.”</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111</a:t>
            </a:fld>
            <a:endParaRPr lang="en-US" dirty="0"/>
          </a:p>
        </p:txBody>
      </p:sp>
    </p:spTree>
    <p:extLst>
      <p:ext uri="{BB962C8B-B14F-4D97-AF65-F5344CB8AC3E}">
        <p14:creationId xmlns:p14="http://schemas.microsoft.com/office/powerpoint/2010/main" val="21464757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Alternate interpretations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Day-Age Theory</a:t>
            </a:r>
          </a:p>
          <a:p>
            <a:pPr>
              <a:buFont typeface="Arial" panose="020B0604020202020204" pitchFamily="34" charset="0"/>
              <a:buChar char="•"/>
            </a:pPr>
            <a:r>
              <a:rPr lang="en-US" sz="2400" dirty="0" smtClean="0"/>
              <a:t>Gap Theory</a:t>
            </a:r>
          </a:p>
          <a:p>
            <a:pPr>
              <a:buFont typeface="Arial" panose="020B0604020202020204" pitchFamily="34" charset="0"/>
              <a:buChar char="•"/>
            </a:pPr>
            <a:r>
              <a:rPr lang="en-US" sz="2400" dirty="0" smtClean="0"/>
              <a:t>“Segmented” Creation Theory</a:t>
            </a:r>
          </a:p>
          <a:p>
            <a:pPr>
              <a:buFont typeface="Arial" panose="020B0604020202020204" pitchFamily="34" charset="0"/>
              <a:buChar char="•"/>
            </a:pPr>
            <a:r>
              <a:rPr lang="en-US" sz="2400" dirty="0" smtClean="0"/>
              <a:t>Theistic evolution</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112</a:t>
            </a:fld>
            <a:endParaRPr lang="en-US" dirty="0"/>
          </a:p>
        </p:txBody>
      </p:sp>
    </p:spTree>
    <p:extLst>
      <p:ext uri="{BB962C8B-B14F-4D97-AF65-F5344CB8AC3E}">
        <p14:creationId xmlns:p14="http://schemas.microsoft.com/office/powerpoint/2010/main" val="28780127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a:t>
            </a:r>
            <a:endParaRPr lang="en-US" dirty="0"/>
          </a:p>
        </p:txBody>
      </p:sp>
      <p:sp>
        <p:nvSpPr>
          <p:cNvPr id="3" name="Content Placeholder 2"/>
          <p:cNvSpPr>
            <a:spLocks noGrp="1"/>
          </p:cNvSpPr>
          <p:nvPr>
            <p:ph idx="1"/>
          </p:nvPr>
        </p:nvSpPr>
        <p:spPr/>
        <p:txBody>
          <a:bodyPr>
            <a:normAutofit/>
          </a:bodyPr>
          <a:lstStyle/>
          <a:p>
            <a:r>
              <a:rPr lang="en-US" sz="2400" dirty="0" smtClean="0"/>
              <a:t>What if one of these interpretations is correct and the creation story, and even the story of Noah, was never meant to be taken literally? </a:t>
            </a:r>
          </a:p>
          <a:p>
            <a:endParaRPr lang="en-US" sz="2400" dirty="0"/>
          </a:p>
          <a:p>
            <a:r>
              <a:rPr lang="en-US" sz="2400" dirty="0" smtClean="0"/>
              <a:t>What if the creation story was merely written in a way for people at the time to understand they came from God?  It was allegorical because people at the time lacked the scientific knowledge we have now.</a:t>
            </a:r>
          </a:p>
          <a:p>
            <a:endParaRPr lang="en-US" sz="2400" dirty="0"/>
          </a:p>
          <a:p>
            <a:r>
              <a:rPr lang="en-US" sz="2400" dirty="0" smtClean="0"/>
              <a:t>What if God is the Creator but has used evolution as the process rather than a six day creation?</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113</a:t>
            </a:fld>
            <a:endParaRPr lang="en-US" dirty="0"/>
          </a:p>
        </p:txBody>
      </p:sp>
    </p:spTree>
    <p:extLst>
      <p:ext uri="{BB962C8B-B14F-4D97-AF65-F5344CB8AC3E}">
        <p14:creationId xmlns:p14="http://schemas.microsoft.com/office/powerpoint/2010/main" val="25567964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the “what ifs”</a:t>
            </a:r>
            <a:endParaRPr lang="en-US" dirty="0"/>
          </a:p>
        </p:txBody>
      </p:sp>
      <p:sp>
        <p:nvSpPr>
          <p:cNvPr id="3" name="Content Placeholder 2"/>
          <p:cNvSpPr>
            <a:spLocks noGrp="1"/>
          </p:cNvSpPr>
          <p:nvPr>
            <p:ph idx="1"/>
          </p:nvPr>
        </p:nvSpPr>
        <p:spPr/>
        <p:txBody>
          <a:bodyPr>
            <a:normAutofit/>
          </a:bodyPr>
          <a:lstStyle/>
          <a:p>
            <a:r>
              <a:rPr lang="en-US" sz="2400" dirty="0" smtClean="0"/>
              <a:t>Accepting these ideas alleviates struggle of the mind in trying to harmonize the scientific viewpoint of the earth’s age with the biblical concept that God created everything.</a:t>
            </a:r>
          </a:p>
          <a:p>
            <a:endParaRPr lang="en-US" sz="2400" dirty="0"/>
          </a:p>
          <a:p>
            <a:pPr marL="0" indent="0">
              <a:buNone/>
            </a:pPr>
            <a:r>
              <a:rPr lang="en-US" sz="2400" dirty="0" smtClean="0"/>
              <a:t>Multiple problems occur though once these premises are accepted.</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114</a:t>
            </a:fld>
            <a:endParaRPr lang="en-US" dirty="0"/>
          </a:p>
        </p:txBody>
      </p:sp>
    </p:spTree>
    <p:extLst>
      <p:ext uri="{BB962C8B-B14F-4D97-AF65-F5344CB8AC3E}">
        <p14:creationId xmlns:p14="http://schemas.microsoft.com/office/powerpoint/2010/main" val="307497885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was misleading if not flat out lying</a:t>
            </a:r>
            <a:endParaRPr lang="en-US" dirty="0"/>
          </a:p>
        </p:txBody>
      </p:sp>
      <p:sp>
        <p:nvSpPr>
          <p:cNvPr id="3" name="Content Placeholder 2"/>
          <p:cNvSpPr>
            <a:spLocks noGrp="1"/>
          </p:cNvSpPr>
          <p:nvPr>
            <p:ph idx="1"/>
          </p:nvPr>
        </p:nvSpPr>
        <p:spPr/>
        <p:txBody>
          <a:bodyPr>
            <a:normAutofit/>
          </a:bodyPr>
          <a:lstStyle/>
          <a:p>
            <a:r>
              <a:rPr lang="en-US" sz="2400" dirty="0" smtClean="0"/>
              <a:t>“</a:t>
            </a:r>
            <a:r>
              <a:rPr lang="en-US" sz="2400" dirty="0"/>
              <a:t>For in six days the LORD made heaven and earth, the sea, and all that is in them, and rested on the seventh day. Therefore the LORD blessed the Sabbath day and made it holy</a:t>
            </a:r>
            <a:r>
              <a:rPr lang="en-US" sz="2400" dirty="0" smtClean="0"/>
              <a:t>.”</a:t>
            </a:r>
          </a:p>
          <a:p>
            <a:pPr algn="r"/>
            <a:r>
              <a:rPr lang="en-US" sz="2400" i="1" dirty="0" smtClean="0"/>
              <a:t>- Exodus 20:11</a:t>
            </a:r>
            <a:endParaRPr lang="en-US" sz="2400" dirty="0"/>
          </a:p>
          <a:p>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115</a:t>
            </a:fld>
            <a:endParaRPr lang="en-US" dirty="0"/>
          </a:p>
        </p:txBody>
      </p:sp>
    </p:spTree>
    <p:extLst>
      <p:ext uri="{BB962C8B-B14F-4D97-AF65-F5344CB8AC3E}">
        <p14:creationId xmlns:p14="http://schemas.microsoft.com/office/powerpoint/2010/main" val="201431515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passages have to be ignored</a:t>
            </a:r>
            <a:endParaRPr lang="en-US" dirty="0"/>
          </a:p>
        </p:txBody>
      </p:sp>
      <p:sp>
        <p:nvSpPr>
          <p:cNvPr id="3" name="Content Placeholder 2"/>
          <p:cNvSpPr>
            <a:spLocks noGrp="1"/>
          </p:cNvSpPr>
          <p:nvPr>
            <p:ph idx="1"/>
          </p:nvPr>
        </p:nvSpPr>
        <p:spPr>
          <a:xfrm>
            <a:off x="1097280" y="1845733"/>
            <a:ext cx="10058400" cy="4390943"/>
          </a:xfrm>
        </p:spPr>
        <p:txBody>
          <a:bodyPr>
            <a:normAutofit lnSpcReduction="10000"/>
          </a:bodyPr>
          <a:lstStyle/>
          <a:p>
            <a:pPr lvl="1">
              <a:buFont typeface="Wingdings" panose="05000000000000000000" pitchFamily="2" charset="2"/>
              <a:buChar char="§"/>
            </a:pPr>
            <a:r>
              <a:rPr lang="en-US" sz="2400" b="1" dirty="0" smtClean="0"/>
              <a:t>Psalm </a:t>
            </a:r>
            <a:r>
              <a:rPr lang="en-US" sz="2400" b="1" dirty="0"/>
              <a:t>33:6 </a:t>
            </a:r>
            <a:r>
              <a:rPr lang="en-US" sz="2400" dirty="0"/>
              <a:t>– “By the word of the LORD the heavens were made, and by the breath of his mouth all their host</a:t>
            </a:r>
            <a:r>
              <a:rPr lang="en-US" sz="2400" dirty="0" smtClean="0"/>
              <a:t>.”</a:t>
            </a:r>
          </a:p>
          <a:p>
            <a:pPr lvl="1">
              <a:buFont typeface="Wingdings" panose="05000000000000000000" pitchFamily="2" charset="2"/>
              <a:buChar char="§"/>
            </a:pPr>
            <a:r>
              <a:rPr lang="en-US" sz="2400" b="1" dirty="0" smtClean="0"/>
              <a:t>Matthew 19:4-5 – </a:t>
            </a:r>
            <a:r>
              <a:rPr lang="en-US" sz="2400" dirty="0"/>
              <a:t>“He answered, "Have you not read that he who created them from the beginning made them male and female</a:t>
            </a:r>
            <a:r>
              <a:rPr lang="en-US" sz="2400" dirty="0" smtClean="0"/>
              <a:t>, </a:t>
            </a:r>
            <a:r>
              <a:rPr lang="en-US" sz="2400" dirty="0"/>
              <a:t>and said, 'Therefore a man shall leave his father and his mother and hold fast to his wife, and the two shall become one flesh</a:t>
            </a:r>
            <a:r>
              <a:rPr lang="en-US" sz="2400" dirty="0" smtClean="0"/>
              <a:t>'?” (Mark 10:6 reads similar)</a:t>
            </a:r>
          </a:p>
          <a:p>
            <a:pPr lvl="1">
              <a:buFont typeface="Wingdings" panose="05000000000000000000" pitchFamily="2" charset="2"/>
              <a:buChar char="§"/>
            </a:pPr>
            <a:r>
              <a:rPr lang="en-US" sz="2400" b="1" dirty="0" smtClean="0"/>
              <a:t>Luke 3:38 – </a:t>
            </a:r>
            <a:r>
              <a:rPr lang="en-US" sz="2400" dirty="0"/>
              <a:t>“the son of </a:t>
            </a:r>
            <a:r>
              <a:rPr lang="en-US" sz="2400" dirty="0" err="1"/>
              <a:t>Enos</a:t>
            </a:r>
            <a:r>
              <a:rPr lang="en-US" sz="2400" dirty="0"/>
              <a:t>, the son of Seth, the son of Adam, the son of God.”</a:t>
            </a:r>
            <a:endParaRPr lang="en-US" sz="2400" b="1" dirty="0"/>
          </a:p>
          <a:p>
            <a:pPr lvl="1">
              <a:buFont typeface="Wingdings" panose="05000000000000000000" pitchFamily="2" charset="2"/>
              <a:buChar char="§"/>
            </a:pPr>
            <a:r>
              <a:rPr lang="en-US" sz="2400" b="1" dirty="0" smtClean="0"/>
              <a:t>Acts 17:26 – </a:t>
            </a:r>
            <a:r>
              <a:rPr lang="en-US" sz="2400" dirty="0"/>
              <a:t>“And he made from one man every nation of mankind to live on all the face of the earth, having determined allotted periods and the boundaries of their dwelling </a:t>
            </a:r>
            <a:r>
              <a:rPr lang="en-US" sz="2400" dirty="0" smtClean="0"/>
              <a:t>place”</a:t>
            </a:r>
          </a:p>
          <a:p>
            <a:pPr lvl="1">
              <a:buFont typeface="Wingdings" panose="05000000000000000000" pitchFamily="2" charset="2"/>
              <a:buChar char="§"/>
            </a:pPr>
            <a:r>
              <a:rPr lang="en-US" sz="2400" b="1" dirty="0"/>
              <a:t>Romans 5:12-21 – </a:t>
            </a:r>
            <a:r>
              <a:rPr lang="en-US" sz="2400" dirty="0"/>
              <a:t>Adam was a type of Jesus because by him sin came into the world and brought death to </a:t>
            </a:r>
            <a:r>
              <a:rPr lang="en-US" sz="2400" dirty="0" smtClean="0"/>
              <a:t>everyone</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116</a:t>
            </a:fld>
            <a:endParaRPr lang="en-US" dirty="0"/>
          </a:p>
        </p:txBody>
      </p:sp>
    </p:spTree>
    <p:extLst>
      <p:ext uri="{BB962C8B-B14F-4D97-AF65-F5344CB8AC3E}">
        <p14:creationId xmlns:p14="http://schemas.microsoft.com/office/powerpoint/2010/main" val="307692620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passages have to be ignored</a:t>
            </a:r>
            <a:endParaRPr lang="en-US" dirty="0"/>
          </a:p>
        </p:txBody>
      </p:sp>
      <p:sp>
        <p:nvSpPr>
          <p:cNvPr id="3" name="Content Placeholder 2"/>
          <p:cNvSpPr>
            <a:spLocks noGrp="1"/>
          </p:cNvSpPr>
          <p:nvPr>
            <p:ph idx="1"/>
          </p:nvPr>
        </p:nvSpPr>
        <p:spPr>
          <a:xfrm>
            <a:off x="1097280" y="1845733"/>
            <a:ext cx="10058400" cy="4414389"/>
          </a:xfrm>
        </p:spPr>
        <p:txBody>
          <a:bodyPr>
            <a:noAutofit/>
          </a:bodyPr>
          <a:lstStyle/>
          <a:p>
            <a:pPr lvl="1">
              <a:buFont typeface="Wingdings" panose="05000000000000000000" pitchFamily="2" charset="2"/>
              <a:buChar char="§"/>
            </a:pPr>
            <a:r>
              <a:rPr lang="en-US" sz="2400" b="1" dirty="0" smtClean="0"/>
              <a:t>I Corinthians 11:12 – </a:t>
            </a:r>
            <a:r>
              <a:rPr lang="en-US" sz="2400" dirty="0"/>
              <a:t>“for as woman was made from man, so man is now born of woman. And all things are from God”</a:t>
            </a:r>
            <a:endParaRPr lang="en-US" sz="2400" b="1" dirty="0"/>
          </a:p>
          <a:p>
            <a:pPr lvl="1">
              <a:buFont typeface="Wingdings" panose="05000000000000000000" pitchFamily="2" charset="2"/>
              <a:buChar char="§"/>
            </a:pPr>
            <a:r>
              <a:rPr lang="en-US" sz="2400" b="1" dirty="0" smtClean="0"/>
              <a:t>I Corinthians 15:22 – </a:t>
            </a:r>
            <a:r>
              <a:rPr lang="en-US" sz="2400" dirty="0"/>
              <a:t>“For as in Adam all die, so also in Christ shall all be made alive</a:t>
            </a:r>
            <a:r>
              <a:rPr lang="en-US" sz="2400" dirty="0" smtClean="0"/>
              <a:t>”</a:t>
            </a:r>
          </a:p>
          <a:p>
            <a:pPr lvl="1">
              <a:buFont typeface="Wingdings" panose="05000000000000000000" pitchFamily="2" charset="2"/>
              <a:buChar char="§"/>
            </a:pPr>
            <a:r>
              <a:rPr lang="en-US" sz="2400" b="1" dirty="0" smtClean="0"/>
              <a:t>I Corinthians 15:45 – </a:t>
            </a:r>
            <a:r>
              <a:rPr lang="en-US" sz="2400" dirty="0" smtClean="0"/>
              <a:t>“Thus </a:t>
            </a:r>
            <a:r>
              <a:rPr lang="en-US" sz="2400" dirty="0"/>
              <a:t>it is written, </a:t>
            </a:r>
            <a:r>
              <a:rPr lang="en-US" sz="2400" dirty="0" smtClean="0"/>
              <a:t>‘The </a:t>
            </a:r>
            <a:r>
              <a:rPr lang="en-US" sz="2400" dirty="0"/>
              <a:t>first man Adam became a living </a:t>
            </a:r>
            <a:r>
              <a:rPr lang="en-US" sz="2400" dirty="0" smtClean="0"/>
              <a:t>being’; </a:t>
            </a:r>
            <a:r>
              <a:rPr lang="en-US" sz="2400" dirty="0"/>
              <a:t>the last Adam became a life-giving </a:t>
            </a:r>
            <a:r>
              <a:rPr lang="en-US" sz="2400" dirty="0" smtClean="0"/>
              <a:t>spirit.”</a:t>
            </a:r>
          </a:p>
          <a:p>
            <a:pPr lvl="1">
              <a:buFont typeface="Wingdings" panose="05000000000000000000" pitchFamily="2" charset="2"/>
              <a:buChar char="§"/>
            </a:pPr>
            <a:r>
              <a:rPr lang="en-US" sz="2400" b="1" dirty="0" smtClean="0"/>
              <a:t>I Timothy 2:13 – </a:t>
            </a:r>
            <a:r>
              <a:rPr lang="en-US" sz="2400" dirty="0"/>
              <a:t>“For Adam was formed first, then Eve</a:t>
            </a:r>
            <a:r>
              <a:rPr lang="en-US" sz="2400" dirty="0" smtClean="0"/>
              <a:t>”</a:t>
            </a:r>
          </a:p>
          <a:p>
            <a:pPr lvl="1">
              <a:buFont typeface="Wingdings" panose="05000000000000000000" pitchFamily="2" charset="2"/>
              <a:buChar char="§"/>
            </a:pPr>
            <a:r>
              <a:rPr lang="en-US" sz="2400" b="1" dirty="0" smtClean="0"/>
              <a:t>Hebrews 11:3 – </a:t>
            </a:r>
            <a:r>
              <a:rPr lang="en-US" sz="2400" dirty="0" smtClean="0"/>
              <a:t>“</a:t>
            </a:r>
            <a:r>
              <a:rPr lang="en-US" sz="2400" dirty="0"/>
              <a:t>By faith we understand that the universe was created by the word of God, so that what is seen was not made out of things that are visible</a:t>
            </a:r>
            <a:r>
              <a:rPr lang="en-US" sz="2400" dirty="0" smtClean="0"/>
              <a:t>”</a:t>
            </a:r>
          </a:p>
          <a:p>
            <a:pPr lvl="1">
              <a:buFont typeface="Wingdings" panose="05000000000000000000" pitchFamily="2" charset="2"/>
              <a:buChar char="§"/>
            </a:pPr>
            <a:r>
              <a:rPr lang="en-US" sz="2400" b="1" dirty="0" smtClean="0"/>
              <a:t>II Peter 3:5 – </a:t>
            </a:r>
            <a:r>
              <a:rPr lang="en-US" sz="2400" dirty="0"/>
              <a:t>“For they deliberately overlook this fact, that the heavens existed long ago, and the earth was formed out of water and through water by the word of God</a:t>
            </a:r>
            <a:r>
              <a:rPr lang="en-US" sz="2400" dirty="0" smtClean="0"/>
              <a:t>”</a:t>
            </a:r>
            <a:endParaRPr lang="en-US" sz="2400" b="1" dirty="0" smtClean="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117</a:t>
            </a:fld>
            <a:endParaRPr lang="en-US" dirty="0"/>
          </a:p>
        </p:txBody>
      </p:sp>
    </p:spTree>
    <p:extLst>
      <p:ext uri="{BB962C8B-B14F-4D97-AF65-F5344CB8AC3E}">
        <p14:creationId xmlns:p14="http://schemas.microsoft.com/office/powerpoint/2010/main" val="115375156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other passages regarding the flood?</a:t>
            </a:r>
            <a:endParaRPr lang="en-US" dirty="0"/>
          </a:p>
        </p:txBody>
      </p:sp>
      <p:sp>
        <p:nvSpPr>
          <p:cNvPr id="3" name="Content Placeholder 2"/>
          <p:cNvSpPr>
            <a:spLocks noGrp="1"/>
          </p:cNvSpPr>
          <p:nvPr>
            <p:ph idx="1"/>
          </p:nvPr>
        </p:nvSpPr>
        <p:spPr/>
        <p:txBody>
          <a:bodyPr>
            <a:noAutofit/>
          </a:bodyPr>
          <a:lstStyle/>
          <a:p>
            <a:pPr>
              <a:buFont typeface="Arial" panose="020B0604020202020204" pitchFamily="34" charset="0"/>
              <a:buChar char="•"/>
            </a:pPr>
            <a:r>
              <a:rPr lang="en-US" sz="2400" b="1" dirty="0" smtClean="0"/>
              <a:t>Matthew 24:37-39 – </a:t>
            </a:r>
            <a:r>
              <a:rPr lang="en-US" sz="2400" dirty="0"/>
              <a:t>“For as were the days of Noah, so will be the coming of the Son of Man</a:t>
            </a:r>
            <a:r>
              <a:rPr lang="en-US" sz="2400" dirty="0" smtClean="0"/>
              <a:t>.  For </a:t>
            </a:r>
            <a:r>
              <a:rPr lang="en-US" sz="2400" dirty="0"/>
              <a:t>as in those days before the flood they were eating and drinking, marrying and giving in marriage, until the day when Noah entered the </a:t>
            </a:r>
            <a:r>
              <a:rPr lang="en-US" sz="2400" dirty="0" smtClean="0"/>
              <a:t>ark, and </a:t>
            </a:r>
            <a:r>
              <a:rPr lang="en-US" sz="2400" dirty="0"/>
              <a:t>they were unaware until the flood came and swept them all away, so will be the coming of the Son of Man</a:t>
            </a:r>
            <a:r>
              <a:rPr lang="en-US" sz="2400" dirty="0" smtClean="0"/>
              <a:t>.” (Similar passage in Luke 17:26-27)</a:t>
            </a:r>
          </a:p>
          <a:p>
            <a:pPr>
              <a:buFont typeface="Arial" panose="020B0604020202020204" pitchFamily="34" charset="0"/>
              <a:buChar char="•"/>
            </a:pPr>
            <a:r>
              <a:rPr lang="en-US" sz="2400" b="1" dirty="0" smtClean="0"/>
              <a:t>Luke 3:36 – </a:t>
            </a:r>
            <a:r>
              <a:rPr lang="en-US" sz="2400" dirty="0"/>
              <a:t>“the son of </a:t>
            </a:r>
            <a:r>
              <a:rPr lang="en-US" sz="2400" dirty="0" err="1"/>
              <a:t>Cainan</a:t>
            </a:r>
            <a:r>
              <a:rPr lang="en-US" sz="2400" dirty="0"/>
              <a:t>, the son of </a:t>
            </a:r>
            <a:r>
              <a:rPr lang="en-US" sz="2400" dirty="0" err="1"/>
              <a:t>Arphaxad</a:t>
            </a:r>
            <a:r>
              <a:rPr lang="en-US" sz="2400" dirty="0"/>
              <a:t>, the son of Shem, the son of Noah, the son of </a:t>
            </a:r>
            <a:r>
              <a:rPr lang="en-US" sz="2400" dirty="0" err="1"/>
              <a:t>Lamech</a:t>
            </a:r>
            <a:r>
              <a:rPr lang="en-US" sz="2400" dirty="0" smtClean="0"/>
              <a:t>”</a:t>
            </a:r>
          </a:p>
          <a:p>
            <a:pPr>
              <a:buFont typeface="Arial" panose="020B0604020202020204" pitchFamily="34" charset="0"/>
              <a:buChar char="•"/>
            </a:pPr>
            <a:r>
              <a:rPr lang="en-US" sz="2400" b="1" dirty="0" smtClean="0"/>
              <a:t>Hebrews 11:7 – </a:t>
            </a:r>
            <a:r>
              <a:rPr lang="en-US" sz="2400" dirty="0"/>
              <a:t>“By faith Noah, being warned by God concerning events as yet unseen, in reverent fear constructed an ark for the saving of his household. By this he condemned the world and became an heir of the righteousness that comes by faith”</a:t>
            </a:r>
            <a:endParaRPr lang="en-US" sz="2400" b="1"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118</a:t>
            </a:fld>
            <a:endParaRPr lang="en-US" dirty="0"/>
          </a:p>
        </p:txBody>
      </p:sp>
    </p:spTree>
    <p:extLst>
      <p:ext uri="{BB962C8B-B14F-4D97-AF65-F5344CB8AC3E}">
        <p14:creationId xmlns:p14="http://schemas.microsoft.com/office/powerpoint/2010/main" val="114892011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other passages regarding the flood?</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b="1" dirty="0" smtClean="0"/>
              <a:t>I Peter 3:20 – </a:t>
            </a:r>
            <a:r>
              <a:rPr lang="en-US" sz="2400" dirty="0"/>
              <a:t>“because they formerly did not obey, when God's patience waited in the days of Noah, while the ark was being prepared, in which a few, that is, eight persons, were brought safely through </a:t>
            </a:r>
            <a:r>
              <a:rPr lang="en-US" sz="2400" dirty="0" smtClean="0"/>
              <a:t>water.”</a:t>
            </a:r>
          </a:p>
          <a:p>
            <a:pPr>
              <a:buFont typeface="Arial" panose="020B0604020202020204" pitchFamily="34" charset="0"/>
              <a:buChar char="•"/>
            </a:pPr>
            <a:r>
              <a:rPr lang="en-US" sz="2400" b="1" dirty="0" smtClean="0"/>
              <a:t>II Peter 2:5 – </a:t>
            </a:r>
            <a:r>
              <a:rPr lang="en-US" sz="2400" dirty="0"/>
              <a:t>‘</a:t>
            </a:r>
            <a:r>
              <a:rPr lang="en-US" sz="2400" dirty="0" smtClean="0"/>
              <a:t>’if </a:t>
            </a:r>
            <a:r>
              <a:rPr lang="en-US" sz="2400" dirty="0"/>
              <a:t>he did not spare the ancient world, but preserved Noah, a herald of righteousness, with seven others, when he brought a flood upon the world of the ungodly</a:t>
            </a:r>
            <a:r>
              <a:rPr lang="en-US" sz="2400" dirty="0" smtClean="0"/>
              <a:t>”</a:t>
            </a:r>
          </a:p>
          <a:p>
            <a:pPr>
              <a:buFont typeface="Arial" panose="020B0604020202020204" pitchFamily="34" charset="0"/>
              <a:buChar char="•"/>
            </a:pPr>
            <a:r>
              <a:rPr lang="en-US" sz="2400" b="1" dirty="0" smtClean="0"/>
              <a:t>II Peter 3:6 – </a:t>
            </a:r>
            <a:r>
              <a:rPr lang="en-US" sz="2400" dirty="0"/>
              <a:t>“and that by means of these the world that then existed was deluged with water and perished”</a:t>
            </a:r>
            <a:endParaRPr lang="en-US" sz="2400" b="1"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119</a:t>
            </a:fld>
            <a:endParaRPr lang="en-US" dirty="0"/>
          </a:p>
        </p:txBody>
      </p:sp>
    </p:spTree>
    <p:extLst>
      <p:ext uri="{BB962C8B-B14F-4D97-AF65-F5344CB8AC3E}">
        <p14:creationId xmlns:p14="http://schemas.microsoft.com/office/powerpoint/2010/main" val="2480570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God’s handiwork</a:t>
            </a:r>
            <a:endParaRPr lang="en-US" dirty="0"/>
          </a:p>
        </p:txBody>
      </p:sp>
      <p:sp>
        <p:nvSpPr>
          <p:cNvPr id="3" name="Content Placeholder 2"/>
          <p:cNvSpPr>
            <a:spLocks noGrp="1"/>
          </p:cNvSpPr>
          <p:nvPr>
            <p:ph idx="1"/>
          </p:nvPr>
        </p:nvSpPr>
        <p:spPr/>
        <p:txBody>
          <a:bodyPr>
            <a:normAutofit/>
          </a:bodyPr>
          <a:lstStyle/>
          <a:p>
            <a:r>
              <a:rPr lang="en-US" sz="2400" dirty="0" smtClean="0"/>
              <a:t>The Bible contains God’s confession – a confession that God created the earth in a specified time period and in a specific means.</a:t>
            </a:r>
          </a:p>
          <a:p>
            <a:endParaRPr lang="en-US" sz="2400" dirty="0"/>
          </a:p>
          <a:p>
            <a:r>
              <a:rPr lang="en-US" sz="2400" dirty="0" smtClean="0"/>
              <a:t>Nature is the evidence to support God’s confession.  Nature serves as a resounding and irrefutable witness to the existence of a mighty Creator of the universe.</a:t>
            </a:r>
            <a:endParaRPr lang="en-US" sz="2400" dirty="0"/>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12</a:t>
            </a:fld>
            <a:endParaRPr lang="en-US" dirty="0"/>
          </a:p>
        </p:txBody>
      </p:sp>
    </p:spTree>
    <p:extLst>
      <p:ext uri="{BB962C8B-B14F-4D97-AF65-F5344CB8AC3E}">
        <p14:creationId xmlns:p14="http://schemas.microsoft.com/office/powerpoint/2010/main" val="3929781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spiritual problems</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If the Lord used evolution as the means of “creation” rather than six consecutive, literal days, then there are other spiritual issues:</a:t>
            </a:r>
          </a:p>
          <a:p>
            <a:pPr lvl="1">
              <a:buFont typeface="Arial" panose="020B0604020202020204" pitchFamily="34" charset="0"/>
              <a:buChar char="•"/>
            </a:pPr>
            <a:r>
              <a:rPr lang="en-US" sz="2800" dirty="0" smtClean="0"/>
              <a:t>At some point someone was born who had a soul and their parents did not</a:t>
            </a:r>
          </a:p>
          <a:p>
            <a:pPr lvl="1">
              <a:buFont typeface="Arial" panose="020B0604020202020204" pitchFamily="34" charset="0"/>
              <a:buChar char="•"/>
            </a:pPr>
            <a:r>
              <a:rPr lang="en-US" sz="2800" dirty="0" smtClean="0"/>
              <a:t>At some point God decided to hold an individual accountable to a law, and therefore the possibility of sin, and the parents were not accountable</a:t>
            </a:r>
          </a:p>
          <a:p>
            <a:pPr lvl="1">
              <a:buFont typeface="Arial" panose="020B0604020202020204" pitchFamily="34" charset="0"/>
              <a:buChar char="•"/>
            </a:pPr>
            <a:r>
              <a:rPr lang="en-US" sz="2800" dirty="0" smtClean="0"/>
              <a:t>Death existed in the world, specifically in the ancestors of humans before sin came into the world.</a:t>
            </a:r>
          </a:p>
          <a:p>
            <a:pPr lvl="2">
              <a:buFont typeface="Arial" panose="020B0604020202020204" pitchFamily="34" charset="0"/>
              <a:buChar char="•"/>
            </a:pPr>
            <a:r>
              <a:rPr lang="en-US" sz="2400" b="1" dirty="0" smtClean="0"/>
              <a:t>Romans 5:12-17</a:t>
            </a:r>
            <a:endParaRPr lang="en-US" sz="2400" b="1" dirty="0"/>
          </a:p>
          <a:p>
            <a:pPr lvl="2">
              <a:buFont typeface="Arial" panose="020B0604020202020204" pitchFamily="34" charset="0"/>
              <a:buChar char="•"/>
            </a:pPr>
            <a:r>
              <a:rPr lang="en-US" sz="2400" b="1" dirty="0" smtClean="0"/>
              <a:t>I Corinthians 15:21-22</a:t>
            </a:r>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120</a:t>
            </a:fld>
            <a:endParaRPr lang="en-US" dirty="0"/>
          </a:p>
        </p:txBody>
      </p:sp>
    </p:spTree>
    <p:extLst>
      <p:ext uri="{BB962C8B-B14F-4D97-AF65-F5344CB8AC3E}">
        <p14:creationId xmlns:p14="http://schemas.microsoft.com/office/powerpoint/2010/main" val="234853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interesting find</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a:t>Romans 2:14-15 – “For when Gentiles, who do not have the law, by nature do what the law requires, they are a law to themselves, even though they do not have the </a:t>
            </a:r>
            <a:r>
              <a:rPr lang="en-US" sz="2400" dirty="0" smtClean="0"/>
              <a:t>law.  They </a:t>
            </a:r>
            <a:r>
              <a:rPr lang="en-US" sz="2400" dirty="0"/>
              <a:t>show that the work of the law is written on their hearts, while their conscience also bears witness, and their conflicting thoughts accuse or even excuse </a:t>
            </a:r>
            <a:r>
              <a:rPr lang="en-US" sz="2400" dirty="0" smtClean="0"/>
              <a:t>them.”</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13</a:t>
            </a:fld>
            <a:endParaRPr lang="en-US" dirty="0"/>
          </a:p>
        </p:txBody>
      </p:sp>
    </p:spTree>
    <p:extLst>
      <p:ext uri="{BB962C8B-B14F-4D97-AF65-F5344CB8AC3E}">
        <p14:creationId xmlns:p14="http://schemas.microsoft.com/office/powerpoint/2010/main" val="2627424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interesting find</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400" dirty="0"/>
              <a:t>Scientists have found that children are “intuitive theists” regardless of their religious upbringing</a:t>
            </a:r>
          </a:p>
          <a:p>
            <a:pPr lvl="1">
              <a:buFont typeface="Arial" panose="020B0604020202020204" pitchFamily="34" charset="0"/>
              <a:buChar char="•"/>
            </a:pPr>
            <a:r>
              <a:rPr lang="en-US" sz="2200" dirty="0"/>
              <a:t>“By elementary-school age, children start to invoke an ultimate God-like designer to explain the complexity of the world around them – even children brought up by atheists</a:t>
            </a:r>
            <a:r>
              <a:rPr lang="en-US" sz="2200" dirty="0" smtClean="0"/>
              <a:t>.” (Dr. Alison </a:t>
            </a:r>
            <a:r>
              <a:rPr lang="en-US" sz="2200" dirty="0" err="1" smtClean="0"/>
              <a:t>Gopnik</a:t>
            </a:r>
            <a:r>
              <a:rPr lang="en-US" sz="2200" dirty="0" smtClean="0"/>
              <a:t>, </a:t>
            </a:r>
            <a:r>
              <a:rPr lang="en-US" sz="2200" i="1" dirty="0" smtClean="0"/>
              <a:t>Wall Street Journal </a:t>
            </a:r>
            <a:r>
              <a:rPr lang="en-US" sz="2200" dirty="0" smtClean="0"/>
              <a:t>column)</a:t>
            </a:r>
          </a:p>
          <a:p>
            <a:pPr lvl="1">
              <a:buFont typeface="Arial" panose="020B0604020202020204" pitchFamily="34" charset="0"/>
              <a:buChar char="•"/>
            </a:pPr>
            <a:endParaRPr lang="en-US" sz="2200" dirty="0"/>
          </a:p>
          <a:p>
            <a:pPr lvl="1">
              <a:buFont typeface="Arial" panose="020B0604020202020204" pitchFamily="34" charset="0"/>
              <a:buChar char="•"/>
            </a:pPr>
            <a:r>
              <a:rPr lang="en-US" sz="2200" dirty="0" smtClean="0"/>
              <a:t>“Even though advanced scientific training can reduce acceptance of scientifically inaccurate [purposed-based] explanations, it cannot erase a tenacious early-emerging human tendency to find purpose in nature.” (Dr. Deborah </a:t>
            </a:r>
            <a:r>
              <a:rPr lang="en-US" sz="2200" dirty="0" err="1" smtClean="0"/>
              <a:t>Kelemen</a:t>
            </a:r>
            <a:r>
              <a:rPr lang="en-US" sz="2200" dirty="0" smtClean="0"/>
              <a:t>)</a:t>
            </a:r>
            <a:endParaRPr lang="en-US" sz="2200" dirty="0"/>
          </a:p>
          <a:p>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14</a:t>
            </a:fld>
            <a:endParaRPr lang="en-US" dirty="0"/>
          </a:p>
        </p:txBody>
      </p:sp>
    </p:spTree>
    <p:extLst>
      <p:ext uri="{BB962C8B-B14F-4D97-AF65-F5344CB8AC3E}">
        <p14:creationId xmlns:p14="http://schemas.microsoft.com/office/powerpoint/2010/main" val="3489325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Biologists (kind of) acknowledge design</a:t>
            </a:r>
            <a:endParaRPr lang="en-US" dirty="0"/>
          </a:p>
        </p:txBody>
      </p:sp>
      <p:sp>
        <p:nvSpPr>
          <p:cNvPr id="3" name="Content Placeholder 2"/>
          <p:cNvSpPr>
            <a:spLocks noGrp="1"/>
          </p:cNvSpPr>
          <p:nvPr>
            <p:ph idx="1"/>
          </p:nvPr>
        </p:nvSpPr>
        <p:spPr/>
        <p:txBody>
          <a:bodyPr>
            <a:normAutofit/>
          </a:bodyPr>
          <a:lstStyle/>
          <a:p>
            <a:r>
              <a:rPr lang="en-US" sz="2400" dirty="0" smtClean="0"/>
              <a:t>“Biology is the study of complicated things that give the appearance of having been designed for a purpose.”</a:t>
            </a:r>
          </a:p>
          <a:p>
            <a:pPr algn="r"/>
            <a:r>
              <a:rPr lang="en-US" sz="2400" i="1" dirty="0" smtClean="0"/>
              <a:t>- Richard Dawkins (present day </a:t>
            </a:r>
            <a:r>
              <a:rPr lang="en-US" sz="2400" i="1" dirty="0" err="1" smtClean="0"/>
              <a:t>neo-Darwinist</a:t>
            </a:r>
            <a:r>
              <a:rPr lang="en-US" sz="2400" i="1" dirty="0" smtClean="0"/>
              <a:t>)</a:t>
            </a:r>
          </a:p>
          <a:p>
            <a:endParaRPr lang="en-US" sz="2400" dirty="0"/>
          </a:p>
          <a:p>
            <a:r>
              <a:rPr lang="en-US" sz="2400" dirty="0" smtClean="0"/>
              <a:t>“Biologists must constantly keep in mind that what they see what not designed, but rather evolved.”</a:t>
            </a:r>
          </a:p>
          <a:p>
            <a:pPr algn="r"/>
            <a:r>
              <a:rPr lang="en-US" sz="2400" i="1" dirty="0" smtClean="0"/>
              <a:t>- Sir Francis Crick (co-discoverer of the DNA structure)</a:t>
            </a:r>
            <a:endParaRPr lang="en-US" sz="2400" i="1"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15</a:t>
            </a:fld>
            <a:endParaRPr lang="en-US" dirty="0"/>
          </a:p>
        </p:txBody>
      </p:sp>
    </p:spTree>
    <p:extLst>
      <p:ext uri="{BB962C8B-B14F-4D97-AF65-F5344CB8AC3E}">
        <p14:creationId xmlns:p14="http://schemas.microsoft.com/office/powerpoint/2010/main" val="2784084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Recognizing when something is designed</a:t>
            </a:r>
            <a:endParaRPr lang="en-US" dirty="0"/>
          </a:p>
        </p:txBody>
      </p:sp>
      <p:sp>
        <p:nvSpPr>
          <p:cNvPr id="3" name="Content Placeholder 2"/>
          <p:cNvSpPr>
            <a:spLocks noGrp="1"/>
          </p:cNvSpPr>
          <p:nvPr>
            <p:ph idx="1"/>
          </p:nvPr>
        </p:nvSpPr>
        <p:spPr/>
        <p:txBody>
          <a:bodyPr>
            <a:normAutofit/>
          </a:bodyPr>
          <a:lstStyle/>
          <a:p>
            <a:r>
              <a:rPr lang="en-US" sz="2400" dirty="0" smtClean="0"/>
              <a:t>People have said you can’t define art.  You’ll know it when you see it.  Design is the same way.  We know when something has been designed.</a:t>
            </a:r>
          </a:p>
          <a:p>
            <a:endParaRPr lang="en-US" sz="2400" dirty="0"/>
          </a:p>
          <a:p>
            <a:endParaRPr lang="en-US" sz="2400" dirty="0">
              <a:solidFill>
                <a:srgbClr val="FF0000"/>
              </a:solidFill>
            </a:endParaRPr>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474" y="2543934"/>
            <a:ext cx="6284034" cy="353476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72" y="2543934"/>
            <a:ext cx="5289253" cy="3534769"/>
          </a:xfrm>
          <a:prstGeom prst="rect">
            <a:avLst/>
          </a:prstGeom>
        </p:spPr>
      </p:pic>
    </p:spTree>
    <p:extLst>
      <p:ext uri="{BB962C8B-B14F-4D97-AF65-F5344CB8AC3E}">
        <p14:creationId xmlns:p14="http://schemas.microsoft.com/office/powerpoint/2010/main" val="327315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 and a frost pattern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6741" y="1846263"/>
            <a:ext cx="5293059" cy="4022725"/>
          </a:xfrm>
        </p:spPr>
      </p:pic>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17</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726" b="7747"/>
          <a:stretch/>
        </p:blipFill>
        <p:spPr>
          <a:xfrm>
            <a:off x="6439800" y="1952871"/>
            <a:ext cx="4732292" cy="3885221"/>
          </a:xfrm>
          <a:prstGeom prst="rect">
            <a:avLst/>
          </a:prstGeom>
        </p:spPr>
      </p:pic>
    </p:spTree>
    <p:extLst>
      <p:ext uri="{BB962C8B-B14F-4D97-AF65-F5344CB8AC3E}">
        <p14:creationId xmlns:p14="http://schemas.microsoft.com/office/powerpoint/2010/main" val="7503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than just complexity</a:t>
            </a:r>
            <a:endParaRPr lang="en-US" dirty="0"/>
          </a:p>
        </p:txBody>
      </p:sp>
      <p:sp>
        <p:nvSpPr>
          <p:cNvPr id="3" name="Content Placeholder 2"/>
          <p:cNvSpPr>
            <a:spLocks noGrp="1"/>
          </p:cNvSpPr>
          <p:nvPr>
            <p:ph idx="1"/>
          </p:nvPr>
        </p:nvSpPr>
        <p:spPr/>
        <p:txBody>
          <a:bodyPr>
            <a:normAutofit/>
          </a:bodyPr>
          <a:lstStyle/>
          <a:p>
            <a:r>
              <a:rPr lang="en-US" sz="2400" dirty="0" smtClean="0"/>
              <a:t>Specified – complexity which conforms to a repeatable pattern</a:t>
            </a:r>
          </a:p>
          <a:p>
            <a:endParaRPr lang="en-US" sz="2400" dirty="0"/>
          </a:p>
          <a:p>
            <a:r>
              <a:rPr lang="en-US" sz="2400" dirty="0" smtClean="0"/>
              <a:t>Functional – complexity which has a purpose and performs a function</a:t>
            </a:r>
            <a:endParaRPr lang="en-US" sz="2400" dirty="0"/>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18</a:t>
            </a:fld>
            <a:endParaRPr lang="en-US" dirty="0"/>
          </a:p>
        </p:txBody>
      </p:sp>
    </p:spTree>
    <p:extLst>
      <p:ext uri="{BB962C8B-B14F-4D97-AF65-F5344CB8AC3E}">
        <p14:creationId xmlns:p14="http://schemas.microsoft.com/office/powerpoint/2010/main" val="10546327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324552"/>
            <a:ext cx="8419353" cy="5956858"/>
          </a:xfrm>
        </p:spPr>
      </p:pic>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19</a:t>
            </a:fld>
            <a:endParaRPr lang="en-US" dirty="0"/>
          </a:p>
        </p:txBody>
      </p:sp>
    </p:spTree>
    <p:extLst>
      <p:ext uri="{BB962C8B-B14F-4D97-AF65-F5344CB8AC3E}">
        <p14:creationId xmlns:p14="http://schemas.microsoft.com/office/powerpoint/2010/main" val="3143719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800" dirty="0" smtClean="0"/>
              <a:t>“In the beginning God created the heavens and the earth.”</a:t>
            </a:r>
          </a:p>
          <a:p>
            <a:pPr algn="r"/>
            <a:r>
              <a:rPr lang="en-US" sz="3600" i="1" dirty="0" smtClean="0">
                <a:latin typeface="Garamond" panose="02020404030301010803" pitchFamily="18" charset="0"/>
              </a:rPr>
              <a:t>- Genesis 1:1</a:t>
            </a:r>
            <a:endParaRPr lang="en-US" sz="3600" i="1" dirty="0">
              <a:latin typeface="Garamond" panose="02020404030301010803" pitchFamily="18" charset="0"/>
            </a:endParaRPr>
          </a:p>
        </p:txBody>
      </p:sp>
      <p:sp>
        <p:nvSpPr>
          <p:cNvPr id="5" name="Rectangle 4"/>
          <p:cNvSpPr/>
          <p:nvPr/>
        </p:nvSpPr>
        <p:spPr>
          <a:xfrm>
            <a:off x="1097280" y="1662545"/>
            <a:ext cx="10172403" cy="183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p:txBody>
          <a:bodyPr/>
          <a:lstStyle/>
          <a:p>
            <a:r>
              <a:rPr lang="en-US" dirty="0" smtClean="0"/>
              <a:t>Origins - Jeremy Morris</a:t>
            </a:r>
            <a:endParaRPr lang="en-US" dirty="0"/>
          </a:p>
        </p:txBody>
      </p:sp>
      <p:sp>
        <p:nvSpPr>
          <p:cNvPr id="7" name="Slide Number Placeholder 6"/>
          <p:cNvSpPr>
            <a:spLocks noGrp="1"/>
          </p:cNvSpPr>
          <p:nvPr>
            <p:ph type="sldNum" sz="quarter" idx="12"/>
          </p:nvPr>
        </p:nvSpPr>
        <p:spPr/>
        <p:txBody>
          <a:bodyPr/>
          <a:lstStyle/>
          <a:p>
            <a:fld id="{629637A9-119A-49DA-BD12-AAC58B377D80}" type="slidenum">
              <a:rPr lang="en-US" smtClean="0"/>
              <a:t>2</a:t>
            </a:fld>
            <a:endParaRPr lang="en-US" dirty="0"/>
          </a:p>
        </p:txBody>
      </p:sp>
    </p:spTree>
    <p:extLst>
      <p:ext uri="{BB962C8B-B14F-4D97-AF65-F5344CB8AC3E}">
        <p14:creationId xmlns:p14="http://schemas.microsoft.com/office/powerpoint/2010/main" val="1777677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3848" y="3"/>
            <a:ext cx="5387477" cy="6907023"/>
          </a:xfrm>
        </p:spPr>
      </p:pic>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20</a:t>
            </a:fld>
            <a:endParaRPr lang="en-US" dirty="0"/>
          </a:p>
        </p:txBody>
      </p:sp>
      <p:sp>
        <p:nvSpPr>
          <p:cNvPr id="8" name="Title 1"/>
          <p:cNvSpPr>
            <a:spLocks noGrp="1"/>
          </p:cNvSpPr>
          <p:nvPr>
            <p:ph type="title"/>
          </p:nvPr>
        </p:nvSpPr>
        <p:spPr>
          <a:xfrm>
            <a:off x="374605" y="1512276"/>
            <a:ext cx="2700997" cy="2743200"/>
          </a:xfrm>
        </p:spPr>
        <p:txBody>
          <a:bodyPr/>
          <a:lstStyle/>
          <a:p>
            <a:pPr algn="ctr"/>
            <a:r>
              <a:rPr lang="en-US" dirty="0" smtClean="0"/>
              <a:t>Human metabolic pathway</a:t>
            </a:r>
            <a:endParaRPr lang="en-US" dirty="0"/>
          </a:p>
        </p:txBody>
      </p:sp>
      <p:sp>
        <p:nvSpPr>
          <p:cNvPr id="9" name="Title 1"/>
          <p:cNvSpPr txBox="1">
            <a:spLocks/>
          </p:cNvSpPr>
          <p:nvPr/>
        </p:nvSpPr>
        <p:spPr>
          <a:xfrm>
            <a:off x="9119571" y="1512276"/>
            <a:ext cx="2700997" cy="27432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smtClean="0"/>
              <a:t>And this is just the beginning</a:t>
            </a:r>
            <a:endParaRPr lang="en-US" dirty="0"/>
          </a:p>
        </p:txBody>
      </p:sp>
    </p:spTree>
    <p:extLst>
      <p:ext uri="{BB962C8B-B14F-4D97-AF65-F5344CB8AC3E}">
        <p14:creationId xmlns:p14="http://schemas.microsoft.com/office/powerpoint/2010/main" val="663690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21</a:t>
            </a:fld>
            <a:endParaRPr lang="en-US" dirty="0"/>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62131" y="457199"/>
            <a:ext cx="12082975" cy="5905213"/>
          </a:xfrm>
          <a:prstGeom prst="rect">
            <a:avLst/>
          </a:prstGeom>
        </p:spPr>
      </p:pic>
    </p:spTree>
    <p:extLst>
      <p:ext uri="{BB962C8B-B14F-4D97-AF65-F5344CB8AC3E}">
        <p14:creationId xmlns:p14="http://schemas.microsoft.com/office/powerpoint/2010/main" val="3985498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way</a:t>
            </a:r>
            <a:endParaRPr lang="en-US" dirty="0"/>
          </a:p>
        </p:txBody>
      </p:sp>
      <p:sp>
        <p:nvSpPr>
          <p:cNvPr id="3" name="Content Placeholder 2"/>
          <p:cNvSpPr>
            <a:spLocks noGrp="1"/>
          </p:cNvSpPr>
          <p:nvPr>
            <p:ph idx="1"/>
          </p:nvPr>
        </p:nvSpPr>
        <p:spPr/>
        <p:txBody>
          <a:bodyPr>
            <a:normAutofit/>
          </a:bodyPr>
          <a:lstStyle/>
          <a:p>
            <a:r>
              <a:rPr lang="en-US" sz="2400" dirty="0" smtClean="0"/>
              <a:t>There’s also another way of recognizing design – when humans create something and then later on find something in nature which looks and acts just like it.</a:t>
            </a:r>
          </a:p>
          <a:p>
            <a:pPr lvl="1">
              <a:buFont typeface="Arial" panose="020B0604020202020204" pitchFamily="34" charset="0"/>
              <a:buChar char="•"/>
            </a:pPr>
            <a:r>
              <a:rPr lang="en-US" sz="2400" dirty="0" smtClean="0"/>
              <a:t>We know the first was designed – it originated in the mind of someone for a specific purpose.  </a:t>
            </a:r>
          </a:p>
          <a:p>
            <a:pPr lvl="1">
              <a:buFont typeface="Arial" panose="020B0604020202020204" pitchFamily="34" charset="0"/>
              <a:buChar char="•"/>
            </a:pPr>
            <a:r>
              <a:rPr lang="en-US" sz="2400" dirty="0" smtClean="0"/>
              <a:t>An idea became reality.  </a:t>
            </a:r>
          </a:p>
          <a:p>
            <a:pPr lvl="1">
              <a:buFont typeface="Arial" panose="020B0604020202020204" pitchFamily="34" charset="0"/>
              <a:buChar char="•"/>
            </a:pPr>
            <a:r>
              <a:rPr lang="en-US" sz="2400" dirty="0" smtClean="0"/>
              <a:t>We then see the same “design” in nature and should also come to the same conclusion.</a:t>
            </a:r>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22</a:t>
            </a:fld>
            <a:endParaRPr lang="en-US" dirty="0"/>
          </a:p>
        </p:txBody>
      </p:sp>
    </p:spTree>
    <p:extLst>
      <p:ext uri="{BB962C8B-B14F-4D97-AF65-F5344CB8AC3E}">
        <p14:creationId xmlns:p14="http://schemas.microsoft.com/office/powerpoint/2010/main" val="874639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621" y="5650"/>
            <a:ext cx="11223928" cy="6313459"/>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23</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980" y="1629509"/>
            <a:ext cx="3913213" cy="4056554"/>
          </a:xfrm>
          <a:prstGeom prst="rect">
            <a:avLst/>
          </a:prstGeom>
          <a:blipFill dpi="0" rotWithShape="1">
            <a:blip r:embed="rId4">
              <a:alphaModFix amt="0"/>
            </a:blip>
            <a:srcRect/>
            <a:tile tx="0" ty="0" sx="100000" sy="100000" flip="none" algn="tl"/>
          </a:blipFill>
        </p:spPr>
      </p:pic>
      <p:sp>
        <p:nvSpPr>
          <p:cNvPr id="10" name="TextBox 9"/>
          <p:cNvSpPr txBox="1"/>
          <p:nvPr/>
        </p:nvSpPr>
        <p:spPr>
          <a:xfrm>
            <a:off x="1683847" y="-8926"/>
            <a:ext cx="8827477"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5400" dirty="0" smtClean="0"/>
              <a:t>Oh no.  Anything but science!</a:t>
            </a:r>
            <a:endParaRPr lang="en-US" sz="5400" dirty="0"/>
          </a:p>
        </p:txBody>
      </p:sp>
    </p:spTree>
    <p:extLst>
      <p:ext uri="{BB962C8B-B14F-4D97-AF65-F5344CB8AC3E}">
        <p14:creationId xmlns:p14="http://schemas.microsoft.com/office/powerpoint/2010/main" val="18019523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1A – the rotary motor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1163" y="1952625"/>
            <a:ext cx="6350000" cy="3810000"/>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24</a:t>
            </a:fld>
            <a:endParaRPr lang="en-US" dirty="0"/>
          </a:p>
        </p:txBody>
      </p:sp>
    </p:spTree>
    <p:extLst>
      <p:ext uri="{BB962C8B-B14F-4D97-AF65-F5344CB8AC3E}">
        <p14:creationId xmlns:p14="http://schemas.microsoft.com/office/powerpoint/2010/main" val="253436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1B – Bacteria flagella (what?)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7856" y="2993286"/>
            <a:ext cx="5457824" cy="2142795"/>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25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2110154"/>
            <a:ext cx="4427962" cy="3909060"/>
          </a:xfrm>
          <a:prstGeom prst="rect">
            <a:avLst/>
          </a:prstGeom>
        </p:spPr>
      </p:pic>
    </p:spTree>
    <p:extLst>
      <p:ext uri="{BB962C8B-B14F-4D97-AF65-F5344CB8AC3E}">
        <p14:creationId xmlns:p14="http://schemas.microsoft.com/office/powerpoint/2010/main" val="4293650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1B – Flagella motor</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26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037" y="1784252"/>
            <a:ext cx="7277100" cy="4495800"/>
          </a:xfrm>
          <a:prstGeom prst="rect">
            <a:avLst/>
          </a:prstGeom>
        </p:spPr>
      </p:pic>
    </p:spTree>
    <p:extLst>
      <p:ext uri="{BB962C8B-B14F-4D97-AF65-F5344CB8AC3E}">
        <p14:creationId xmlns:p14="http://schemas.microsoft.com/office/powerpoint/2010/main" val="2577591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1B – Flagella motor</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27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2162066"/>
            <a:ext cx="5405750" cy="35728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40554" y="1717608"/>
            <a:ext cx="5715268" cy="3429161"/>
          </a:xfrm>
          <a:prstGeom prst="rect">
            <a:avLst/>
          </a:prstGeom>
        </p:spPr>
      </p:pic>
    </p:spTree>
    <p:extLst>
      <p:ext uri="{BB962C8B-B14F-4D97-AF65-F5344CB8AC3E}">
        <p14:creationId xmlns:p14="http://schemas.microsoft.com/office/powerpoint/2010/main" val="1450429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2A – multi-ply rope</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28</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0595" r="32164" b="53292"/>
          <a:stretch/>
        </p:blipFill>
        <p:spPr>
          <a:xfrm rot="16200000">
            <a:off x="1004175" y="2234351"/>
            <a:ext cx="3888845" cy="3728442"/>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595" r="32164" b="53292"/>
          <a:stretch/>
        </p:blipFill>
        <p:spPr>
          <a:xfrm rot="14003388">
            <a:off x="7162928" y="2408016"/>
            <a:ext cx="3361431" cy="3222782"/>
          </a:xfrm>
          <a:prstGeom prst="rect">
            <a:avLst/>
          </a:prstGeom>
        </p:spPr>
      </p:pic>
      <p:sp>
        <p:nvSpPr>
          <p:cNvPr id="8" name="TextBox 7"/>
          <p:cNvSpPr txBox="1"/>
          <p:nvPr/>
        </p:nvSpPr>
        <p:spPr>
          <a:xfrm>
            <a:off x="5263656" y="2126581"/>
            <a:ext cx="1078523" cy="3785652"/>
          </a:xfrm>
          <a:prstGeom prst="rect">
            <a:avLst/>
          </a:prstGeom>
          <a:noFill/>
        </p:spPr>
        <p:txBody>
          <a:bodyPr wrap="square" rtlCol="0">
            <a:spAutoFit/>
          </a:bodyPr>
          <a:lstStyle/>
          <a:p>
            <a:pPr algn="ctr"/>
            <a:r>
              <a:rPr lang="en-US" sz="12000" dirty="0" smtClean="0"/>
              <a:t>Z</a:t>
            </a:r>
          </a:p>
          <a:p>
            <a:pPr algn="ctr"/>
            <a:r>
              <a:rPr lang="en-US" sz="12000" dirty="0"/>
              <a:t>S</a:t>
            </a:r>
          </a:p>
        </p:txBody>
      </p:sp>
      <p:grpSp>
        <p:nvGrpSpPr>
          <p:cNvPr id="19" name="Group 18"/>
          <p:cNvGrpSpPr/>
          <p:nvPr/>
        </p:nvGrpSpPr>
        <p:grpSpPr>
          <a:xfrm>
            <a:off x="5380886" y="2520462"/>
            <a:ext cx="973017" cy="2836984"/>
            <a:chOff x="4454769" y="2520462"/>
            <a:chExt cx="973017" cy="2836984"/>
          </a:xfrm>
        </p:grpSpPr>
        <p:cxnSp>
          <p:nvCxnSpPr>
            <p:cNvPr id="10" name="Straight Connector 9"/>
            <p:cNvCxnSpPr/>
            <p:nvPr/>
          </p:nvCxnSpPr>
          <p:spPr>
            <a:xfrm flipV="1">
              <a:off x="4454769" y="2520462"/>
              <a:ext cx="797169" cy="1230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454769" y="4548554"/>
              <a:ext cx="973017" cy="8088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2836978" y="2873510"/>
            <a:ext cx="797169" cy="1230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284275" y="5087815"/>
            <a:ext cx="226927" cy="3868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8357135" y="4278923"/>
            <a:ext cx="388274" cy="468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6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2B – Hair (e.g., keratin)</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29</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3602" t="10303" r="5052" b="12100"/>
          <a:stretch/>
        </p:blipFill>
        <p:spPr>
          <a:xfrm>
            <a:off x="1193564" y="1828800"/>
            <a:ext cx="4656250" cy="4421972"/>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3602" t="10303" r="5052" b="12100"/>
          <a:stretch/>
        </p:blipFill>
        <p:spPr>
          <a:xfrm rot="16200000">
            <a:off x="6512100" y="1937390"/>
            <a:ext cx="4316465" cy="4099283"/>
          </a:xfrm>
          <a:prstGeom prst="rect">
            <a:avLst/>
          </a:prstGeom>
        </p:spPr>
      </p:pic>
      <p:cxnSp>
        <p:nvCxnSpPr>
          <p:cNvPr id="9" name="Straight Connector 8"/>
          <p:cNvCxnSpPr/>
          <p:nvPr/>
        </p:nvCxnSpPr>
        <p:spPr>
          <a:xfrm flipV="1">
            <a:off x="6811107" y="2252188"/>
            <a:ext cx="797169" cy="1230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7817326" y="3165231"/>
            <a:ext cx="691663" cy="10504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759301" y="2756108"/>
            <a:ext cx="797169" cy="1230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25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the next month</a:t>
            </a:r>
            <a:endParaRPr lang="en-US" dirty="0"/>
          </a:p>
        </p:txBody>
      </p:sp>
      <p:sp>
        <p:nvSpPr>
          <p:cNvPr id="3" name="Content Placeholder 2"/>
          <p:cNvSpPr>
            <a:spLocks noGrp="1"/>
          </p:cNvSpPr>
          <p:nvPr>
            <p:ph idx="1"/>
          </p:nvPr>
        </p:nvSpPr>
        <p:spPr/>
        <p:txBody>
          <a:bodyPr>
            <a:normAutofit/>
          </a:bodyPr>
          <a:lstStyle/>
          <a:p>
            <a:pPr marL="0" indent="0">
              <a:buSzPct val="150000"/>
              <a:buNone/>
            </a:pPr>
            <a:r>
              <a:rPr lang="en-US" sz="2400" dirty="0" smtClean="0"/>
              <a:t>Evaluate nature through the eyes of Scripture, and also through the eyes of nature itself to determine if there is any evidence for God. </a:t>
            </a:r>
            <a:endParaRPr lang="en-US" sz="2400" dirty="0"/>
          </a:p>
          <a:p>
            <a:pPr marL="0" indent="0">
              <a:buSzPct val="150000"/>
              <a:buNone/>
            </a:pPr>
            <a:r>
              <a:rPr lang="en-US" sz="2400" dirty="0" smtClean="0"/>
              <a:t>Evaluate the first few chapters of Genesis – specifically the creation and flood stories – to determine if they originated by God.</a:t>
            </a:r>
            <a:endParaRPr lang="en-US" sz="2400" dirty="0"/>
          </a:p>
          <a:p>
            <a:pPr marL="0" indent="0">
              <a:buSzPct val="150000"/>
              <a:buNone/>
            </a:pPr>
            <a:r>
              <a:rPr lang="en-US" sz="2400" dirty="0" smtClean="0"/>
              <a:t>Pursuing these goals means there may be large stretches in which we will not be studying a significant amount of Scripture.</a:t>
            </a:r>
            <a:endParaRPr lang="en-US" sz="2400" dirty="0"/>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a:t>
            </a:fld>
            <a:endParaRPr lang="en-US" dirty="0"/>
          </a:p>
        </p:txBody>
      </p:sp>
    </p:spTree>
    <p:extLst>
      <p:ext uri="{BB962C8B-B14F-4D97-AF65-F5344CB8AC3E}">
        <p14:creationId xmlns:p14="http://schemas.microsoft.com/office/powerpoint/2010/main" val="1619723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3A – hydraulic crane arms</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528" y="1900496"/>
            <a:ext cx="4396152" cy="4396152"/>
          </a:xfrm>
          <a:prstGeom prst="rect">
            <a:avLst/>
          </a:prstGeom>
        </p:spPr>
      </p:pic>
      <p:sp>
        <p:nvSpPr>
          <p:cNvPr id="6" name="Content Placeholder 2"/>
          <p:cNvSpPr>
            <a:spLocks noGrp="1"/>
          </p:cNvSpPr>
          <p:nvPr>
            <p:ph idx="1"/>
          </p:nvPr>
        </p:nvSpPr>
        <p:spPr>
          <a:xfrm>
            <a:off x="1097280" y="1845734"/>
            <a:ext cx="5491089" cy="4023360"/>
          </a:xfrm>
        </p:spPr>
        <p:txBody>
          <a:bodyPr>
            <a:normAutofit/>
          </a:bodyPr>
          <a:lstStyle/>
          <a:p>
            <a:r>
              <a:rPr lang="en-US" sz="2400" dirty="0" smtClean="0"/>
              <a:t>Hydraulics – using pressurized liquids in a sealed system to do work</a:t>
            </a:r>
          </a:p>
          <a:p>
            <a:r>
              <a:rPr lang="en-US" sz="2400" dirty="0" smtClean="0"/>
              <a:t>Has been used since late 1700’s</a:t>
            </a:r>
          </a:p>
          <a:p>
            <a:r>
              <a:rPr lang="en-US" sz="2400" dirty="0" smtClean="0"/>
              <a:t>First applied to cranes in late 1880’s</a:t>
            </a:r>
          </a:p>
          <a:p>
            <a:r>
              <a:rPr lang="en-US" sz="2400" dirty="0" smtClean="0"/>
              <a:t>First true hydraulic crane manufactured in 1948 but the technology of hydraulics was being used elsewhere</a:t>
            </a:r>
            <a:endParaRPr lang="en-US" sz="2400" dirty="0"/>
          </a:p>
        </p:txBody>
      </p:sp>
    </p:spTree>
    <p:extLst>
      <p:ext uri="{BB962C8B-B14F-4D97-AF65-F5344CB8AC3E}">
        <p14:creationId xmlns:p14="http://schemas.microsoft.com/office/powerpoint/2010/main" val="7206627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3B – spider legs</a:t>
            </a:r>
            <a:endParaRPr lang="en-US" dirty="0"/>
          </a:p>
        </p:txBody>
      </p:sp>
      <p:sp>
        <p:nvSpPr>
          <p:cNvPr id="3" name="Content Placeholder 2"/>
          <p:cNvSpPr>
            <a:spLocks noGrp="1"/>
          </p:cNvSpPr>
          <p:nvPr>
            <p:ph idx="1"/>
          </p:nvPr>
        </p:nvSpPr>
        <p:spPr>
          <a:xfrm>
            <a:off x="1097280" y="1845734"/>
            <a:ext cx="10115203" cy="4023360"/>
          </a:xfrm>
        </p:spPr>
        <p:txBody>
          <a:bodyPr>
            <a:normAutofit/>
          </a:bodyPr>
          <a:lstStyle/>
          <a:p>
            <a:r>
              <a:rPr lang="en-US" sz="2400" dirty="0" smtClean="0"/>
              <a:t>A hydraulic system was proposed in 1944 for how spider legs work.  This was confirmed in 1959.  Muscles contract the legs, hydraulics extend the legs.</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31</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650" b="8233"/>
          <a:stretch/>
        </p:blipFill>
        <p:spPr>
          <a:xfrm>
            <a:off x="6928338" y="2600439"/>
            <a:ext cx="4284145" cy="364655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38" y="2600439"/>
            <a:ext cx="4136754" cy="3626555"/>
          </a:xfrm>
          <a:prstGeom prst="rect">
            <a:avLst/>
          </a:prstGeom>
        </p:spPr>
      </p:pic>
    </p:spTree>
    <p:extLst>
      <p:ext uri="{BB962C8B-B14F-4D97-AF65-F5344CB8AC3E}">
        <p14:creationId xmlns:p14="http://schemas.microsoft.com/office/powerpoint/2010/main" val="10278832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review</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“How did we get here?” is the most important question we need to address in  our lives.</a:t>
            </a:r>
          </a:p>
          <a:p>
            <a:pPr>
              <a:buFont typeface="Arial" panose="020B0604020202020204" pitchFamily="34" charset="0"/>
              <a:buChar char="•"/>
            </a:pPr>
            <a:r>
              <a:rPr lang="en-US" sz="2400" dirty="0" smtClean="0"/>
              <a:t>The message of the Bible is consistent – God spoke the world and all that is in it into existence.</a:t>
            </a:r>
          </a:p>
          <a:p>
            <a:pPr>
              <a:buFont typeface="Arial" panose="020B0604020202020204" pitchFamily="34" charset="0"/>
              <a:buChar char="•"/>
            </a:pPr>
            <a:r>
              <a:rPr lang="en-US" sz="2400" dirty="0" smtClean="0"/>
              <a:t>Nature is meant to magnify God and act as a witness to His existence and characteristics.</a:t>
            </a:r>
          </a:p>
          <a:p>
            <a:pPr>
              <a:buFont typeface="Arial" panose="020B0604020202020204" pitchFamily="34" charset="0"/>
              <a:buChar char="•"/>
            </a:pPr>
            <a:r>
              <a:rPr lang="en-US" sz="2400" dirty="0" smtClean="0"/>
              <a:t>Our intuition from our youth is the world was designed for a purpose</a:t>
            </a:r>
          </a:p>
          <a:p>
            <a:pPr>
              <a:buFont typeface="Arial" panose="020B0604020202020204" pitchFamily="34" charset="0"/>
              <a:buChar char="•"/>
            </a:pPr>
            <a:r>
              <a:rPr lang="en-US" sz="2400" dirty="0" smtClean="0"/>
              <a:t>We can see evidence of God’s design when nature mimics something humans made</a:t>
            </a:r>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32</a:t>
            </a:fld>
            <a:endParaRPr lang="en-US" dirty="0"/>
          </a:p>
        </p:txBody>
      </p:sp>
    </p:spTree>
    <p:extLst>
      <p:ext uri="{BB962C8B-B14F-4D97-AF65-F5344CB8AC3E}">
        <p14:creationId xmlns:p14="http://schemas.microsoft.com/office/powerpoint/2010/main" val="7845909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Recognizing when something is designed</a:t>
            </a:r>
            <a:endParaRPr lang="en-US" dirty="0"/>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474" y="2180521"/>
            <a:ext cx="6284034" cy="353476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72" y="2180521"/>
            <a:ext cx="5289253" cy="3534769"/>
          </a:xfrm>
          <a:prstGeom prst="rect">
            <a:avLst/>
          </a:prstGeom>
        </p:spPr>
      </p:pic>
    </p:spTree>
    <p:extLst>
      <p:ext uri="{BB962C8B-B14F-4D97-AF65-F5344CB8AC3E}">
        <p14:creationId xmlns:p14="http://schemas.microsoft.com/office/powerpoint/2010/main" val="283584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4A – Sonar to locate submarines </a:t>
            </a:r>
            <a:endParaRPr lang="en-US" dirty="0"/>
          </a:p>
        </p:txBody>
      </p:sp>
      <p:sp>
        <p:nvSpPr>
          <p:cNvPr id="3" name="Content Placeholder 2"/>
          <p:cNvSpPr>
            <a:spLocks noGrp="1"/>
          </p:cNvSpPr>
          <p:nvPr>
            <p:ph idx="1"/>
          </p:nvPr>
        </p:nvSpPr>
        <p:spPr>
          <a:xfrm>
            <a:off x="1097280" y="1845734"/>
            <a:ext cx="6440658" cy="4023360"/>
          </a:xfrm>
        </p:spPr>
        <p:txBody>
          <a:bodyPr>
            <a:normAutofit/>
          </a:bodyPr>
          <a:lstStyle/>
          <a:p>
            <a:r>
              <a:rPr lang="en-US" sz="2400" dirty="0" smtClean="0"/>
              <a:t>Sonar is the use of sound waves in water to locate an object’s position</a:t>
            </a:r>
          </a:p>
          <a:p>
            <a:endParaRPr lang="en-US" sz="2400" dirty="0"/>
          </a:p>
          <a:p>
            <a:r>
              <a:rPr lang="en-US" sz="2400" dirty="0" smtClean="0"/>
              <a:t>First sonar developed in 1906 to detect ice-bergs</a:t>
            </a:r>
          </a:p>
          <a:p>
            <a:endParaRPr lang="en-US" sz="2400" dirty="0"/>
          </a:p>
          <a:p>
            <a:r>
              <a:rPr lang="en-US" sz="2400" dirty="0" smtClean="0"/>
              <a:t>First sonar to detect submarines invented in 1915</a:t>
            </a:r>
          </a:p>
          <a:p>
            <a:endParaRPr lang="en-US" sz="2400" dirty="0"/>
          </a:p>
          <a:p>
            <a:r>
              <a:rPr lang="en-US" sz="2400" dirty="0" smtClean="0"/>
              <a:t>Extensively used in WWII</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608" y="1476164"/>
            <a:ext cx="4343400" cy="4762500"/>
          </a:xfrm>
          <a:prstGeom prst="rect">
            <a:avLst/>
          </a:prstGeom>
        </p:spPr>
      </p:pic>
    </p:spTree>
    <p:extLst>
      <p:ext uri="{BB962C8B-B14F-4D97-AF65-F5344CB8AC3E}">
        <p14:creationId xmlns:p14="http://schemas.microsoft.com/office/powerpoint/2010/main" val="13947781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4B – dolphins and echolocation</a:t>
            </a:r>
            <a:endParaRPr lang="en-US" dirty="0"/>
          </a:p>
        </p:txBody>
      </p:sp>
      <p:sp>
        <p:nvSpPr>
          <p:cNvPr id="3" name="Content Placeholder 2"/>
          <p:cNvSpPr>
            <a:spLocks noGrp="1"/>
          </p:cNvSpPr>
          <p:nvPr>
            <p:ph idx="1"/>
          </p:nvPr>
        </p:nvSpPr>
        <p:spPr/>
        <p:txBody>
          <a:bodyPr>
            <a:normAutofit/>
          </a:bodyPr>
          <a:lstStyle/>
          <a:p>
            <a:r>
              <a:rPr lang="en-US" sz="2400" dirty="0" smtClean="0"/>
              <a:t>Although proposed in 1947, it wasn’t until 1960 that it was confirmed dolphins and other related whales use a bio-form of sonar for </a:t>
            </a:r>
            <a:r>
              <a:rPr lang="en-US" sz="2400" dirty="0" err="1" smtClean="0"/>
              <a:t>ecolocation</a:t>
            </a:r>
            <a:r>
              <a:rPr lang="en-US" sz="2400" dirty="0" smtClean="0"/>
              <a:t> of prey and terrain.</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22" y="3446063"/>
            <a:ext cx="3187227" cy="21248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169" y="2957698"/>
            <a:ext cx="8921262" cy="3124451"/>
          </a:xfrm>
          <a:prstGeom prst="rect">
            <a:avLst/>
          </a:prstGeom>
        </p:spPr>
      </p:pic>
    </p:spTree>
    <p:extLst>
      <p:ext uri="{BB962C8B-B14F-4D97-AF65-F5344CB8AC3E}">
        <p14:creationId xmlns:p14="http://schemas.microsoft.com/office/powerpoint/2010/main" val="32784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4C – bats and echolocation</a:t>
            </a:r>
            <a:endParaRPr lang="en-US" dirty="0"/>
          </a:p>
        </p:txBody>
      </p:sp>
      <p:sp>
        <p:nvSpPr>
          <p:cNvPr id="3" name="Content Placeholder 2"/>
          <p:cNvSpPr>
            <a:spLocks noGrp="1"/>
          </p:cNvSpPr>
          <p:nvPr>
            <p:ph idx="1"/>
          </p:nvPr>
        </p:nvSpPr>
        <p:spPr>
          <a:xfrm>
            <a:off x="1097280" y="1845734"/>
            <a:ext cx="5069058" cy="4023360"/>
          </a:xfrm>
        </p:spPr>
        <p:txBody>
          <a:bodyPr>
            <a:normAutofit/>
          </a:bodyPr>
          <a:lstStyle/>
          <a:p>
            <a:r>
              <a:rPr lang="en-US" sz="2400" dirty="0" smtClean="0"/>
              <a:t>In 1938 it was discovered that bats use ultrasound (sound outside the range of human hearing) to detect prey and other objects in total darkness.  </a:t>
            </a:r>
          </a:p>
          <a:p>
            <a:endParaRPr lang="en-US" sz="2400" dirty="0"/>
          </a:p>
          <a:p>
            <a:r>
              <a:rPr lang="en-US" sz="2400" dirty="0" smtClean="0"/>
              <a:t>Doppler shift effect of sound waves and moving objects</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659" y="2468728"/>
            <a:ext cx="4560021" cy="2771487"/>
          </a:xfrm>
          <a:prstGeom prst="rect">
            <a:avLst/>
          </a:prstGeom>
        </p:spPr>
      </p:pic>
    </p:spTree>
    <p:extLst>
      <p:ext uri="{BB962C8B-B14F-4D97-AF65-F5344CB8AC3E}">
        <p14:creationId xmlns:p14="http://schemas.microsoft.com/office/powerpoint/2010/main" val="4366026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4C – bats and echolocation</a:t>
            </a:r>
            <a:endParaRPr lang="en-US" dirty="0"/>
          </a:p>
        </p:txBody>
      </p:sp>
      <p:sp>
        <p:nvSpPr>
          <p:cNvPr id="3" name="Content Placeholder 2"/>
          <p:cNvSpPr>
            <a:spLocks noGrp="1"/>
          </p:cNvSpPr>
          <p:nvPr>
            <p:ph idx="1"/>
          </p:nvPr>
        </p:nvSpPr>
        <p:spPr>
          <a:xfrm>
            <a:off x="1097280" y="1845734"/>
            <a:ext cx="5678658" cy="4023360"/>
          </a:xfrm>
        </p:spPr>
        <p:txBody>
          <a:bodyPr>
            <a:normAutofit/>
          </a:bodyPr>
          <a:lstStyle/>
          <a:p>
            <a:r>
              <a:rPr lang="en-US" sz="2400" dirty="0" smtClean="0"/>
              <a:t>Sound can come out of the mouth – or the nose</a:t>
            </a:r>
          </a:p>
          <a:p>
            <a:endParaRPr lang="en-US" sz="2400" dirty="0" smtClean="0"/>
          </a:p>
          <a:p>
            <a:r>
              <a:rPr lang="en-US" sz="2400" dirty="0" smtClean="0"/>
              <a:t>Bats can interpret the echoes to determine location, directionality, and shape of objects</a:t>
            </a:r>
          </a:p>
          <a:p>
            <a:endParaRPr lang="en-US" sz="2400" dirty="0"/>
          </a:p>
          <a:p>
            <a:r>
              <a:rPr lang="en-US" sz="2400" dirty="0" smtClean="0"/>
              <a:t>Ears have a special protective feature</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616" y="2187374"/>
            <a:ext cx="4108298" cy="2994183"/>
          </a:xfrm>
          <a:prstGeom prst="rect">
            <a:avLst/>
          </a:prstGeom>
        </p:spPr>
      </p:pic>
      <p:sp>
        <p:nvSpPr>
          <p:cNvPr id="7" name="Flowchart: Direct Access Storage 6"/>
          <p:cNvSpPr/>
          <p:nvPr/>
        </p:nvSpPr>
        <p:spPr>
          <a:xfrm>
            <a:off x="8002621" y="5259494"/>
            <a:ext cx="1481797" cy="609600"/>
          </a:xfrm>
          <a:prstGeom prst="flowChartMagneticDrum">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irect Access Storage 7"/>
          <p:cNvSpPr/>
          <p:nvPr/>
        </p:nvSpPr>
        <p:spPr>
          <a:xfrm flipH="1">
            <a:off x="2323963" y="5259494"/>
            <a:ext cx="1481797" cy="609600"/>
          </a:xfrm>
          <a:prstGeom prst="flowChartMagneticDrum">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1"/>
          </p:cNvCxnSpPr>
          <p:nvPr/>
        </p:nvCxnSpPr>
        <p:spPr>
          <a:xfrm flipV="1">
            <a:off x="3805760" y="5556738"/>
            <a:ext cx="1446178" cy="7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556443" y="5533292"/>
            <a:ext cx="1446178" cy="7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181102" y="5544625"/>
            <a:ext cx="1446178" cy="7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24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century Greek historian Plutarch</a:t>
            </a:r>
            <a:endParaRPr lang="en-US" dirty="0"/>
          </a:p>
        </p:txBody>
      </p:sp>
      <p:sp>
        <p:nvSpPr>
          <p:cNvPr id="3" name="Content Placeholder 2"/>
          <p:cNvSpPr>
            <a:spLocks noGrp="1"/>
          </p:cNvSpPr>
          <p:nvPr>
            <p:ph idx="1"/>
          </p:nvPr>
        </p:nvSpPr>
        <p:spPr/>
        <p:txBody>
          <a:bodyPr>
            <a:normAutofit/>
          </a:bodyPr>
          <a:lstStyle/>
          <a:p>
            <a:endParaRPr lang="en-US" sz="2400" dirty="0" smtClean="0"/>
          </a:p>
          <a:p>
            <a:r>
              <a:rPr lang="en-US" sz="2400" dirty="0" smtClean="0"/>
              <a:t>“But can it be that those things which are most important and most essential for happiness do not call for intelligence, nor have any part in the processes of reason and forethought?  Nobody wets clay with water and leaves it, assuming that by chance and accidentally there will be bricks, nor after providing himself with wool and leather does he sit down with a prayer to Chance that they turn into a cloak and shoes for him.”</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38</a:t>
            </a:fld>
            <a:endParaRPr lang="en-US" dirty="0"/>
          </a:p>
        </p:txBody>
      </p:sp>
    </p:spTree>
    <p:extLst>
      <p:ext uri="{BB962C8B-B14F-4D97-AF65-F5344CB8AC3E}">
        <p14:creationId xmlns:p14="http://schemas.microsoft.com/office/powerpoint/2010/main" val="2177397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 to evolutionary theory</a:t>
            </a:r>
            <a:endParaRPr lang="en-US" dirty="0"/>
          </a:p>
        </p:txBody>
      </p:sp>
      <p:sp>
        <p:nvSpPr>
          <p:cNvPr id="3" name="Content Placeholder 2"/>
          <p:cNvSpPr>
            <a:spLocks noGrp="1"/>
          </p:cNvSpPr>
          <p:nvPr>
            <p:ph idx="1"/>
          </p:nvPr>
        </p:nvSpPr>
        <p:spPr/>
        <p:txBody>
          <a:bodyPr>
            <a:normAutofit/>
          </a:bodyPr>
          <a:lstStyle/>
          <a:p>
            <a:r>
              <a:rPr lang="en-US" sz="2400" dirty="0" smtClean="0"/>
              <a:t>Began in 1859 when Charles Darwin of England published </a:t>
            </a:r>
            <a:r>
              <a:rPr lang="en-US" sz="2400" i="1" dirty="0" smtClean="0"/>
              <a:t>On the Origin of Species.  </a:t>
            </a:r>
            <a:r>
              <a:rPr lang="en-US" sz="2400" dirty="0" smtClean="0"/>
              <a:t>Followed by </a:t>
            </a:r>
            <a:r>
              <a:rPr lang="en-US" sz="2400" i="1" dirty="0" smtClean="0"/>
              <a:t>Of the Descent of Man</a:t>
            </a:r>
            <a:r>
              <a:rPr lang="en-US" sz="2400" dirty="0" smtClean="0"/>
              <a:t> which was published in 1871.</a:t>
            </a:r>
          </a:p>
          <a:p>
            <a:endParaRPr lang="en-US" sz="2400" dirty="0"/>
          </a:p>
          <a:p>
            <a:r>
              <a:rPr lang="en-US" sz="2400" dirty="0" smtClean="0"/>
              <a:t>Evolution, referred to as “</a:t>
            </a:r>
            <a:r>
              <a:rPr lang="en-US" sz="2400" dirty="0" err="1" smtClean="0"/>
              <a:t>neo-Darwinism</a:t>
            </a:r>
            <a:r>
              <a:rPr lang="en-US" sz="2400" dirty="0" smtClean="0"/>
              <a:t>” today, has it’s roots in these two books.</a:t>
            </a:r>
          </a:p>
          <a:p>
            <a:endParaRPr lang="en-US" sz="2400" dirty="0"/>
          </a:p>
          <a:p>
            <a:r>
              <a:rPr lang="en-US" sz="2400" dirty="0" smtClean="0"/>
              <a:t>The general theory is all living organisms today – regardless of current complexity or appearance – can be traced back to a single common ancestor</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39</a:t>
            </a:fld>
            <a:endParaRPr lang="en-US" dirty="0"/>
          </a:p>
        </p:txBody>
      </p:sp>
    </p:spTree>
    <p:extLst>
      <p:ext uri="{BB962C8B-B14F-4D97-AF65-F5344CB8AC3E}">
        <p14:creationId xmlns:p14="http://schemas.microsoft.com/office/powerpoint/2010/main" val="607305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p:txBody>
          <a:bodyPr>
            <a:normAutofit/>
          </a:bodyPr>
          <a:lstStyle/>
          <a:p>
            <a:r>
              <a:rPr lang="en-US" sz="2400" dirty="0" smtClean="0"/>
              <a:t>“Why spend an entire month talking about a short section of the Bible which contains little to no information regarding our salvation?”</a:t>
            </a:r>
            <a:endParaRPr lang="en-US" sz="2400" dirty="0"/>
          </a:p>
          <a:p>
            <a:pPr lvl="1">
              <a:buFont typeface="Wingdings" panose="05000000000000000000" pitchFamily="2" charset="2"/>
              <a:buChar char="§"/>
            </a:pPr>
            <a:r>
              <a:rPr lang="en-US" sz="2400" dirty="0" smtClean="0"/>
              <a:t>How we interpret the first eight chapters of Genesis directly impacts how we interpret the rest of Scriptures</a:t>
            </a:r>
          </a:p>
          <a:p>
            <a:pPr lvl="1">
              <a:buFont typeface="Wingdings" panose="05000000000000000000" pitchFamily="2" charset="2"/>
              <a:buChar char="§"/>
            </a:pPr>
            <a:r>
              <a:rPr lang="en-US" sz="2400" dirty="0" smtClean="0"/>
              <a:t>Our beliefs regarding the origin of the earth, and the universe, have a direct impact upon how we view the world</a:t>
            </a:r>
          </a:p>
          <a:p>
            <a:pPr lvl="1">
              <a:buFont typeface="Wingdings" panose="05000000000000000000" pitchFamily="2" charset="2"/>
              <a:buChar char="§"/>
            </a:pPr>
            <a:r>
              <a:rPr lang="en-US" sz="2400" dirty="0" smtClean="0"/>
              <a:t>The first eight chapters of Genesis are those which are most contested by the academic world and our atheistic friends</a:t>
            </a:r>
          </a:p>
          <a:p>
            <a:pPr lvl="1">
              <a:buFont typeface="Wingdings" panose="05000000000000000000" pitchFamily="2" charset="2"/>
              <a:buChar char="§"/>
            </a:pPr>
            <a:r>
              <a:rPr lang="en-US" sz="2400" dirty="0" smtClean="0"/>
              <a:t>We need to convince ourselves with sound reasoning before we will be able to answer those who ask us a reason for our convictions</a:t>
            </a:r>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a:t>
            </a:fld>
            <a:endParaRPr lang="en-US" dirty="0"/>
          </a:p>
        </p:txBody>
      </p:sp>
    </p:spTree>
    <p:extLst>
      <p:ext uri="{BB962C8B-B14F-4D97-AF65-F5344CB8AC3E}">
        <p14:creationId xmlns:p14="http://schemas.microsoft.com/office/powerpoint/2010/main" val="28912302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Began with some birds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5974" y="1846263"/>
            <a:ext cx="4280378" cy="4022725"/>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40</a:t>
            </a:fld>
            <a:endParaRPr lang="en-US" dirty="0"/>
          </a:p>
        </p:txBody>
      </p:sp>
    </p:spTree>
    <p:extLst>
      <p:ext uri="{BB962C8B-B14F-4D97-AF65-F5344CB8AC3E}">
        <p14:creationId xmlns:p14="http://schemas.microsoft.com/office/powerpoint/2010/main" val="2750198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a:t>
            </a:r>
            <a:endParaRPr lang="en-US" dirty="0"/>
          </a:p>
        </p:txBody>
      </p:sp>
      <p:sp>
        <p:nvSpPr>
          <p:cNvPr id="3" name="Content Placeholder 2"/>
          <p:cNvSpPr>
            <a:spLocks noGrp="1"/>
          </p:cNvSpPr>
          <p:nvPr>
            <p:ph idx="1"/>
          </p:nvPr>
        </p:nvSpPr>
        <p:spPr/>
        <p:txBody>
          <a:bodyPr>
            <a:normAutofit/>
          </a:bodyPr>
          <a:lstStyle/>
          <a:p>
            <a:r>
              <a:rPr lang="en-US" sz="2400" dirty="0" smtClean="0"/>
              <a:t>Two central principles</a:t>
            </a:r>
          </a:p>
          <a:p>
            <a:pPr lvl="1">
              <a:buFont typeface="Arial" panose="020B0604020202020204" pitchFamily="34" charset="0"/>
              <a:buChar char="•"/>
            </a:pPr>
            <a:r>
              <a:rPr lang="en-US" sz="2200" dirty="0" smtClean="0"/>
              <a:t>Descent with modification</a:t>
            </a:r>
          </a:p>
          <a:p>
            <a:pPr lvl="1">
              <a:buFont typeface="Arial" panose="020B0604020202020204" pitchFamily="34" charset="0"/>
              <a:buChar char="•"/>
            </a:pPr>
            <a:r>
              <a:rPr lang="en-US" sz="2200" dirty="0" smtClean="0"/>
              <a:t>Survival of the fittest (“natural selection”)</a:t>
            </a:r>
          </a:p>
          <a:p>
            <a:pPr marL="201168" lvl="1" indent="0">
              <a:buNone/>
            </a:pPr>
            <a:endParaRPr lang="en-US" sz="22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41</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3010023"/>
            <a:ext cx="4498141" cy="301798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252" t="11239" r="17980" b="9712"/>
          <a:stretch/>
        </p:blipFill>
        <p:spPr>
          <a:xfrm>
            <a:off x="6775420" y="2028092"/>
            <a:ext cx="4437063" cy="3999914"/>
          </a:xfrm>
          <a:prstGeom prst="rect">
            <a:avLst/>
          </a:prstGeom>
        </p:spPr>
      </p:pic>
    </p:spTree>
    <p:extLst>
      <p:ext uri="{BB962C8B-B14F-4D97-AF65-F5344CB8AC3E}">
        <p14:creationId xmlns:p14="http://schemas.microsoft.com/office/powerpoint/2010/main" val="17835050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important points</a:t>
            </a:r>
            <a:endParaRPr lang="en-US" dirty="0"/>
          </a:p>
        </p:txBody>
      </p:sp>
      <p:sp>
        <p:nvSpPr>
          <p:cNvPr id="3" name="Content Placeholder 2"/>
          <p:cNvSpPr>
            <a:spLocks noGrp="1"/>
          </p:cNvSpPr>
          <p:nvPr>
            <p:ph idx="1"/>
          </p:nvPr>
        </p:nvSpPr>
        <p:spPr/>
        <p:txBody>
          <a:bodyPr>
            <a:normAutofit/>
          </a:bodyPr>
          <a:lstStyle/>
          <a:p>
            <a:r>
              <a:rPr lang="en-US" sz="2400" dirty="0" smtClean="0"/>
              <a:t>All living organisms today are simply links in a chain of creatures constantly morphing from one from into another.  </a:t>
            </a:r>
          </a:p>
          <a:p>
            <a:endParaRPr lang="en-US" sz="2400" dirty="0"/>
          </a:p>
          <a:p>
            <a:r>
              <a:rPr lang="en-US" sz="2400" dirty="0" smtClean="0"/>
              <a:t>The changes must be gradual</a:t>
            </a:r>
          </a:p>
          <a:p>
            <a:endParaRPr lang="en-US" sz="2400" dirty="0"/>
          </a:p>
          <a:p>
            <a:r>
              <a:rPr lang="en-US" sz="2400" dirty="0" smtClean="0"/>
              <a:t>Only features which are passed on to off-spring factor in to evolution</a:t>
            </a:r>
          </a:p>
          <a:p>
            <a:endParaRPr lang="en-US" sz="2400" dirty="0"/>
          </a:p>
          <a:p>
            <a:r>
              <a:rPr lang="en-US" sz="2400" dirty="0" smtClean="0"/>
              <a:t>The entire process is random and completely unguided (</a:t>
            </a:r>
            <a:r>
              <a:rPr lang="en-US" sz="2400" i="1" dirty="0" smtClean="0"/>
              <a:t>The Blind Watchmaker</a:t>
            </a:r>
            <a:r>
              <a:rPr lang="en-US" sz="2400" dirty="0" smtClean="0"/>
              <a:t>)</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42</a:t>
            </a:fld>
            <a:endParaRPr lang="en-US" dirty="0"/>
          </a:p>
        </p:txBody>
      </p:sp>
    </p:spTree>
    <p:extLst>
      <p:ext uri="{BB962C8B-B14F-4D97-AF65-F5344CB8AC3E}">
        <p14:creationId xmlns:p14="http://schemas.microsoft.com/office/powerpoint/2010/main" val="14658508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room for God</a:t>
            </a:r>
            <a:endParaRPr lang="en-US" dirty="0"/>
          </a:p>
        </p:txBody>
      </p:sp>
      <p:sp>
        <p:nvSpPr>
          <p:cNvPr id="3" name="Content Placeholder 2"/>
          <p:cNvSpPr>
            <a:spLocks noGrp="1"/>
          </p:cNvSpPr>
          <p:nvPr>
            <p:ph idx="1"/>
          </p:nvPr>
        </p:nvSpPr>
        <p:spPr>
          <a:xfrm>
            <a:off x="1097280" y="1845734"/>
            <a:ext cx="6100689" cy="4023360"/>
          </a:xfrm>
        </p:spPr>
        <p:txBody>
          <a:bodyPr>
            <a:normAutofit lnSpcReduction="10000"/>
          </a:bodyPr>
          <a:lstStyle/>
          <a:p>
            <a:pPr marL="0" indent="0">
              <a:buNone/>
            </a:pPr>
            <a:r>
              <a:rPr lang="en-US" sz="2400" dirty="0" smtClean="0"/>
              <a:t>Modern science follows the path of Darwin to seek explanations for the world around us, including our origins, in completely “naturalistic” means</a:t>
            </a:r>
          </a:p>
          <a:p>
            <a:pPr>
              <a:buFont typeface="Arial" panose="020B0604020202020204" pitchFamily="34" charset="0"/>
              <a:buChar char="•"/>
            </a:pPr>
            <a:endParaRPr lang="en-US" sz="2400" dirty="0" smtClean="0"/>
          </a:p>
          <a:p>
            <a:pPr lvl="1">
              <a:buFont typeface="Arial" panose="020B0604020202020204" pitchFamily="34" charset="0"/>
              <a:buChar char="•"/>
            </a:pPr>
            <a:r>
              <a:rPr lang="en-US" sz="2200" dirty="0" smtClean="0"/>
              <a:t>Only explanations which can be explained using natural laws and processes of science are allowed</a:t>
            </a:r>
          </a:p>
          <a:p>
            <a:pPr lvl="1">
              <a:buFont typeface="Arial" panose="020B0604020202020204" pitchFamily="34" charset="0"/>
              <a:buChar char="•"/>
            </a:pPr>
            <a:endParaRPr lang="en-US" sz="2200" dirty="0" smtClean="0"/>
          </a:p>
          <a:p>
            <a:pPr lvl="1">
              <a:buFont typeface="Arial" panose="020B0604020202020204" pitchFamily="34" charset="0"/>
              <a:buChar char="•"/>
            </a:pPr>
            <a:r>
              <a:rPr lang="en-US" sz="2200" dirty="0" smtClean="0"/>
              <a:t>Explanations which do not follow natural laws are not allowed – “supernatural”</a:t>
            </a:r>
          </a:p>
          <a:p>
            <a:pPr lvl="1">
              <a:buFont typeface="Arial" panose="020B0604020202020204" pitchFamily="34" charset="0"/>
              <a:buChar char="•"/>
            </a:pPr>
            <a:endParaRPr lang="en-US" sz="2200" dirty="0" smtClean="0"/>
          </a:p>
          <a:p>
            <a:pPr lvl="1">
              <a:buFont typeface="Arial" panose="020B0604020202020204" pitchFamily="34" charset="0"/>
              <a:buChar char="•"/>
            </a:pPr>
            <a:r>
              <a:rPr lang="en-US" sz="2200" dirty="0" smtClean="0"/>
              <a:t>“God” is not even allowed into the discussion</a:t>
            </a:r>
            <a:endParaRPr lang="en-US" sz="22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43</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719" r="12635"/>
          <a:stretch/>
        </p:blipFill>
        <p:spPr>
          <a:xfrm>
            <a:off x="7197969" y="1845734"/>
            <a:ext cx="4783016" cy="3653204"/>
          </a:xfrm>
          <a:prstGeom prst="rect">
            <a:avLst/>
          </a:prstGeom>
        </p:spPr>
      </p:pic>
    </p:spTree>
    <p:extLst>
      <p:ext uri="{BB962C8B-B14F-4D97-AF65-F5344CB8AC3E}">
        <p14:creationId xmlns:p14="http://schemas.microsoft.com/office/powerpoint/2010/main" val="24405230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so popular?</a:t>
            </a:r>
            <a:endParaRPr lang="en-US" dirty="0"/>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sz="2400" dirty="0" smtClean="0"/>
              <a:t>The vast majority of scientists feel evolution is beyond dispute?</a:t>
            </a:r>
          </a:p>
          <a:p>
            <a:pPr>
              <a:buFont typeface="Arial" panose="020B0604020202020204" pitchFamily="34" charset="0"/>
              <a:buChar char="•"/>
            </a:pPr>
            <a:r>
              <a:rPr lang="en-US" sz="2400" dirty="0" smtClean="0"/>
              <a:t>A large percentage of non-scientists freely accept this belief.  Why?</a:t>
            </a:r>
          </a:p>
          <a:p>
            <a:pPr lvl="1">
              <a:buFont typeface="Arial" panose="020B0604020202020204" pitchFamily="34" charset="0"/>
              <a:buChar char="•"/>
            </a:pPr>
            <a:r>
              <a:rPr lang="en-US" sz="2200" dirty="0" smtClean="0"/>
              <a:t>Frees the conscience</a:t>
            </a:r>
          </a:p>
          <a:p>
            <a:pPr lvl="1">
              <a:buFont typeface="Arial" panose="020B0604020202020204" pitchFamily="34" charset="0"/>
              <a:buChar char="•"/>
            </a:pPr>
            <a:r>
              <a:rPr lang="en-US" sz="2200" dirty="0" smtClean="0"/>
              <a:t>Feel “unqualified” to reason about science.</a:t>
            </a:r>
          </a:p>
          <a:p>
            <a:pPr lvl="1">
              <a:buFont typeface="Arial" panose="020B0604020202020204" pitchFamily="34" charset="0"/>
              <a:buChar char="•"/>
            </a:pPr>
            <a:endParaRPr lang="en-US" sz="2200" dirty="0"/>
          </a:p>
          <a:p>
            <a:pPr lvl="1">
              <a:buFont typeface="Arial" panose="020B0604020202020204" pitchFamily="34" charset="0"/>
              <a:buChar char="•"/>
            </a:pPr>
            <a:r>
              <a:rPr lang="en-US" sz="2200" dirty="0" smtClean="0"/>
              <a:t>Remember, false teaching can be presented in a very persuasive manner if we have no love for the truth.</a:t>
            </a:r>
          </a:p>
          <a:p>
            <a:pPr lvl="2">
              <a:buFont typeface="Arial" panose="020B0604020202020204" pitchFamily="34" charset="0"/>
              <a:buChar char="•"/>
            </a:pPr>
            <a:r>
              <a:rPr lang="en-US" sz="2200" dirty="0" smtClean="0"/>
              <a:t>“</a:t>
            </a:r>
            <a:r>
              <a:rPr lang="en-US" sz="2200" dirty="0"/>
              <a:t>The coming of the lawless one is by the activity of Satan with all power and false signs and wonders</a:t>
            </a:r>
            <a:r>
              <a:rPr lang="en-US" sz="2200" dirty="0" smtClean="0"/>
              <a:t>, </a:t>
            </a:r>
            <a:r>
              <a:rPr lang="en-US" sz="2200" dirty="0"/>
              <a:t>and with all wicked deception for those who are perishing, because they refused to love the truth and so be saved. </a:t>
            </a:r>
            <a:r>
              <a:rPr lang="en-US" sz="2200" dirty="0" smtClean="0"/>
              <a:t>  </a:t>
            </a:r>
            <a:r>
              <a:rPr lang="en-US" sz="2200" dirty="0" smtClean="0">
                <a:solidFill>
                  <a:srgbClr val="00B050"/>
                </a:solidFill>
              </a:rPr>
              <a:t>Therefore </a:t>
            </a:r>
            <a:r>
              <a:rPr lang="en-US" sz="2200" dirty="0">
                <a:solidFill>
                  <a:srgbClr val="00B050"/>
                </a:solidFill>
              </a:rPr>
              <a:t>God sends them a strong delusion, so that they may believe what is </a:t>
            </a:r>
            <a:r>
              <a:rPr lang="en-US" sz="2200" dirty="0" smtClean="0">
                <a:solidFill>
                  <a:srgbClr val="00B050"/>
                </a:solidFill>
              </a:rPr>
              <a:t>false</a:t>
            </a:r>
            <a:r>
              <a:rPr lang="en-US" sz="2200" dirty="0" smtClean="0"/>
              <a:t>, in </a:t>
            </a:r>
            <a:r>
              <a:rPr lang="en-US" sz="2200" dirty="0"/>
              <a:t>order that all may be condemned who did not believe the truth but had pleasure in unrighteousness</a:t>
            </a:r>
            <a:r>
              <a:rPr lang="en-US" sz="2200" dirty="0" smtClean="0"/>
              <a:t>.”</a:t>
            </a:r>
          </a:p>
          <a:p>
            <a:pPr marL="384048" lvl="2" indent="0" algn="r">
              <a:buNone/>
            </a:pPr>
            <a:r>
              <a:rPr lang="en-US" sz="2200" i="1" dirty="0" smtClean="0"/>
              <a:t>- II </a:t>
            </a:r>
            <a:r>
              <a:rPr lang="en-US" sz="2200" i="1" dirty="0"/>
              <a:t>Thessalonians </a:t>
            </a:r>
            <a:r>
              <a:rPr lang="en-US" sz="2200" i="1" dirty="0" smtClean="0"/>
              <a:t>2:9-12</a:t>
            </a:r>
            <a:endParaRPr lang="en-US" sz="2200" i="1"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44</a:t>
            </a:fld>
            <a:endParaRPr lang="en-US" dirty="0"/>
          </a:p>
        </p:txBody>
      </p:sp>
    </p:spTree>
    <p:extLst>
      <p:ext uri="{BB962C8B-B14F-4D97-AF65-F5344CB8AC3E}">
        <p14:creationId xmlns:p14="http://schemas.microsoft.com/office/powerpoint/2010/main" val="813859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back to children</a:t>
            </a:r>
            <a:endParaRPr lang="en-US" dirty="0"/>
          </a:p>
        </p:txBody>
      </p:sp>
      <p:sp>
        <p:nvSpPr>
          <p:cNvPr id="3" name="Content Placeholder 2"/>
          <p:cNvSpPr>
            <a:spLocks noGrp="1"/>
          </p:cNvSpPr>
          <p:nvPr>
            <p:ph idx="1"/>
          </p:nvPr>
        </p:nvSpPr>
        <p:spPr/>
        <p:txBody>
          <a:bodyPr>
            <a:normAutofit/>
          </a:bodyPr>
          <a:lstStyle/>
          <a:p>
            <a:r>
              <a:rPr lang="en-US" sz="2400" dirty="0" smtClean="0"/>
              <a:t>Previously discussed how children have been found to be “intuitive theists” when it comes to nature and a Creator.</a:t>
            </a:r>
          </a:p>
          <a:p>
            <a:endParaRPr lang="en-US" sz="2400" dirty="0"/>
          </a:p>
          <a:p>
            <a:r>
              <a:rPr lang="en-US" sz="2400" dirty="0"/>
              <a:t>“But God chose what is foolish in the world to shame the wise; God chose what is weak in the world to shame the strong; </a:t>
            </a:r>
            <a:r>
              <a:rPr lang="en-US" sz="2400" dirty="0" smtClean="0"/>
              <a:t>God </a:t>
            </a:r>
            <a:r>
              <a:rPr lang="en-US" sz="2400" dirty="0"/>
              <a:t>chose what is low and despised in the world, even things that are not, to bring to nothing things that are, </a:t>
            </a:r>
            <a:r>
              <a:rPr lang="en-US" sz="2400" dirty="0" smtClean="0"/>
              <a:t>so </a:t>
            </a:r>
            <a:r>
              <a:rPr lang="en-US" sz="2400" dirty="0"/>
              <a:t>that no human being might boast in the presence of God</a:t>
            </a:r>
            <a:r>
              <a:rPr lang="en-US" sz="2400" dirty="0" smtClean="0"/>
              <a:t>.”</a:t>
            </a:r>
          </a:p>
          <a:p>
            <a:pPr algn="r"/>
            <a:r>
              <a:rPr lang="en-US" sz="2400" i="1" dirty="0" smtClean="0"/>
              <a:t>- I Corinthians 1:27-29</a:t>
            </a:r>
          </a:p>
          <a:p>
            <a:pPr lvl="1">
              <a:buFont typeface="Arial" panose="020B0604020202020204" pitchFamily="34" charset="0"/>
              <a:buChar char="•"/>
            </a:pP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45</a:t>
            </a:fld>
            <a:endParaRPr lang="en-US" dirty="0"/>
          </a:p>
        </p:txBody>
      </p:sp>
    </p:spTree>
    <p:extLst>
      <p:ext uri="{BB962C8B-B14F-4D97-AF65-F5344CB8AC3E}">
        <p14:creationId xmlns:p14="http://schemas.microsoft.com/office/powerpoint/2010/main" val="2947527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thoughts</a:t>
            </a:r>
            <a:endParaRPr lang="en-US" dirty="0"/>
          </a:p>
        </p:txBody>
      </p:sp>
      <p:sp>
        <p:nvSpPr>
          <p:cNvPr id="3" name="Content Placeholder 2"/>
          <p:cNvSpPr>
            <a:spLocks noGrp="1"/>
          </p:cNvSpPr>
          <p:nvPr>
            <p:ph idx="1"/>
          </p:nvPr>
        </p:nvSpPr>
        <p:spPr/>
        <p:txBody>
          <a:bodyPr>
            <a:normAutofit/>
          </a:bodyPr>
          <a:lstStyle/>
          <a:p>
            <a:r>
              <a:rPr lang="en-US" sz="2400" dirty="0" smtClean="0"/>
              <a:t>If only looking at physical features seen with unaided eye, this approach </a:t>
            </a:r>
            <a:r>
              <a:rPr lang="en-US" sz="2400" i="1" dirty="0" smtClean="0"/>
              <a:t>could </a:t>
            </a:r>
            <a:r>
              <a:rPr lang="en-US" sz="2400" dirty="0" smtClean="0"/>
              <a:t>make sense.</a:t>
            </a:r>
          </a:p>
          <a:p>
            <a:pPr lvl="1">
              <a:buFont typeface="Arial" panose="020B0604020202020204" pitchFamily="34" charset="0"/>
              <a:buChar char="•"/>
            </a:pPr>
            <a:r>
              <a:rPr lang="en-US" sz="2200" dirty="0" smtClean="0"/>
              <a:t>Our own selective breeding of animals targets desirable features</a:t>
            </a:r>
          </a:p>
          <a:p>
            <a:pPr lvl="1">
              <a:buFont typeface="Arial" panose="020B0604020202020204" pitchFamily="34" charset="0"/>
              <a:buChar char="•"/>
            </a:pPr>
            <a:r>
              <a:rPr lang="en-US" sz="2200" dirty="0" smtClean="0"/>
              <a:t>Animals </a:t>
            </a:r>
            <a:r>
              <a:rPr lang="en-US" sz="2200" i="1" dirty="0" smtClean="0"/>
              <a:t>could</a:t>
            </a:r>
            <a:r>
              <a:rPr lang="en-US" sz="2200" dirty="0" smtClean="0"/>
              <a:t> be arranged in a way which </a:t>
            </a:r>
            <a:r>
              <a:rPr lang="en-US" sz="2200" i="1" dirty="0" smtClean="0"/>
              <a:t>appears</a:t>
            </a:r>
            <a:r>
              <a:rPr lang="en-US" sz="2200" dirty="0" smtClean="0"/>
              <a:t> to show a progression of forms</a:t>
            </a:r>
          </a:p>
          <a:p>
            <a:pPr lvl="1">
              <a:buFont typeface="Arial" panose="020B0604020202020204" pitchFamily="34" charset="0"/>
              <a:buChar char="•"/>
            </a:pPr>
            <a:endParaRPr lang="en-US" sz="2200" dirty="0"/>
          </a:p>
          <a:p>
            <a:pPr>
              <a:buFont typeface="Arial" panose="020B0604020202020204" pitchFamily="34" charset="0"/>
              <a:buChar char="•"/>
            </a:pPr>
            <a:r>
              <a:rPr lang="en-US" sz="2400" dirty="0" smtClean="0"/>
              <a:t>But even then, this idea is completely contrary to our own intuition and how people have naturally viewed the world for millennia.</a:t>
            </a:r>
          </a:p>
          <a:p>
            <a:pPr marL="201168" lvl="1" indent="0">
              <a:buNone/>
            </a:pPr>
            <a:endParaRPr lang="en-US" sz="22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46</a:t>
            </a:fld>
            <a:endParaRPr lang="en-US" dirty="0"/>
          </a:p>
        </p:txBody>
      </p:sp>
    </p:spTree>
    <p:extLst>
      <p:ext uri="{BB962C8B-B14F-4D97-AF65-F5344CB8AC3E}">
        <p14:creationId xmlns:p14="http://schemas.microsoft.com/office/powerpoint/2010/main" val="2874989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of looking too close</a:t>
            </a:r>
            <a:endParaRPr lang="en-US" dirty="0"/>
          </a:p>
        </p:txBody>
      </p:sp>
      <p:sp>
        <p:nvSpPr>
          <p:cNvPr id="3" name="Content Placeholder 2"/>
          <p:cNvSpPr>
            <a:spLocks noGrp="1"/>
          </p:cNvSpPr>
          <p:nvPr>
            <p:ph idx="1"/>
          </p:nvPr>
        </p:nvSpPr>
        <p:spPr/>
        <p:txBody>
          <a:bodyPr/>
          <a:lstStyle/>
          <a:p>
            <a:r>
              <a:rPr lang="en-US" sz="2400" dirty="0"/>
              <a:t>As our knowledge base increases, this theory becomes more challenging</a:t>
            </a:r>
          </a:p>
          <a:p>
            <a:pPr lvl="1">
              <a:buFont typeface="Arial" panose="020B0604020202020204" pitchFamily="34" charset="0"/>
              <a:buChar char="•"/>
            </a:pPr>
            <a:r>
              <a:rPr lang="en-US" sz="2200" dirty="0"/>
              <a:t>Complexity dramatically increases as we look closer and closer</a:t>
            </a:r>
          </a:p>
          <a:p>
            <a:pPr lvl="1">
              <a:buFont typeface="Arial" panose="020B0604020202020204" pitchFamily="34" charset="0"/>
              <a:buChar char="•"/>
            </a:pPr>
            <a:r>
              <a:rPr lang="en-US" sz="2200" dirty="0"/>
              <a:t>We now understand, at least partially, the specific mechanisms which are behind all physical features of any living creature whether plant, animal, bacteria, or virus</a:t>
            </a:r>
            <a:r>
              <a:rPr lang="en-US" sz="2200" dirty="0" smtClean="0"/>
              <a:t>.</a:t>
            </a:r>
          </a:p>
          <a:p>
            <a:pPr lvl="1">
              <a:buFont typeface="Arial" panose="020B0604020202020204" pitchFamily="34" charset="0"/>
              <a:buChar char="•"/>
            </a:pPr>
            <a:endParaRPr lang="en-US" sz="2200" dirty="0"/>
          </a:p>
          <a:p>
            <a:pPr>
              <a:buFont typeface="Arial" panose="020B0604020202020204" pitchFamily="34" charset="0"/>
              <a:buChar char="•"/>
            </a:pPr>
            <a:r>
              <a:rPr lang="en-US" sz="2400" dirty="0"/>
              <a:t>Darwin could only see so far.  He didn’t know what he didn’t know.</a:t>
            </a:r>
          </a:p>
          <a:p>
            <a:pPr>
              <a:buFont typeface="Arial" panose="020B0604020202020204" pitchFamily="34" charset="0"/>
              <a:buChar char="•"/>
            </a:pPr>
            <a:endParaRPr lang="en-US" sz="2400" dirty="0"/>
          </a:p>
          <a:p>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47</a:t>
            </a:fld>
            <a:endParaRPr lang="en-US" dirty="0"/>
          </a:p>
        </p:txBody>
      </p:sp>
    </p:spTree>
    <p:extLst>
      <p:ext uri="{BB962C8B-B14F-4D97-AF65-F5344CB8AC3E}">
        <p14:creationId xmlns:p14="http://schemas.microsoft.com/office/powerpoint/2010/main" val="3367344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see when we look closer</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355" y="22253"/>
            <a:ext cx="6930250" cy="68357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587" y="1737360"/>
            <a:ext cx="7874000" cy="4445000"/>
          </a:xfrm>
          <a:prstGeom prst="rect">
            <a:avLst/>
          </a:prstGeom>
        </p:spPr>
      </p:pic>
    </p:spTree>
    <p:extLst>
      <p:ext uri="{BB962C8B-B14F-4D97-AF65-F5344CB8AC3E}">
        <p14:creationId xmlns:p14="http://schemas.microsoft.com/office/powerpoint/2010/main" val="394455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we start</a:t>
            </a:r>
            <a:endParaRPr lang="en-US" dirty="0"/>
          </a:p>
        </p:txBody>
      </p:sp>
      <p:sp>
        <p:nvSpPr>
          <p:cNvPr id="3" name="Content Placeholder 2"/>
          <p:cNvSpPr>
            <a:spLocks noGrp="1"/>
          </p:cNvSpPr>
          <p:nvPr>
            <p:ph idx="1"/>
          </p:nvPr>
        </p:nvSpPr>
        <p:spPr/>
        <p:txBody>
          <a:bodyPr>
            <a:normAutofit/>
          </a:bodyPr>
          <a:lstStyle/>
          <a:p>
            <a:r>
              <a:rPr lang="en-US" sz="2400" dirty="0" smtClean="0"/>
              <a:t>Use your intuition as we take closer and closer looks at the human body</a:t>
            </a:r>
          </a:p>
          <a:p>
            <a:pPr>
              <a:buFont typeface="Arial" panose="020B0604020202020204" pitchFamily="34" charset="0"/>
              <a:buChar char="•"/>
            </a:pPr>
            <a:endParaRPr lang="en-US" sz="2400" dirty="0"/>
          </a:p>
          <a:p>
            <a:pPr lvl="1">
              <a:buFont typeface="Arial" panose="020B0604020202020204" pitchFamily="34" charset="0"/>
              <a:buChar char="•"/>
            </a:pPr>
            <a:r>
              <a:rPr lang="en-US" sz="2200" dirty="0" smtClean="0"/>
              <a:t>Does it make intuitive sense for these features to be the results of natural, unguided processes?</a:t>
            </a:r>
          </a:p>
          <a:p>
            <a:pPr lvl="1">
              <a:buFont typeface="Arial" panose="020B0604020202020204" pitchFamily="34" charset="0"/>
              <a:buChar char="•"/>
            </a:pPr>
            <a:endParaRPr lang="en-US" sz="2200" dirty="0"/>
          </a:p>
          <a:p>
            <a:pPr lvl="1">
              <a:buFont typeface="Arial" panose="020B0604020202020204" pitchFamily="34" charset="0"/>
              <a:buChar char="•"/>
            </a:pPr>
            <a:r>
              <a:rPr lang="en-US" sz="2200" dirty="0" smtClean="0"/>
              <a:t>Does it pass the smell test?</a:t>
            </a:r>
          </a:p>
          <a:p>
            <a:pPr lvl="1">
              <a:buFont typeface="Arial" panose="020B0604020202020204" pitchFamily="34" charset="0"/>
              <a:buChar char="•"/>
            </a:pPr>
            <a:endParaRPr lang="en-US" sz="2200" dirty="0"/>
          </a:p>
          <a:p>
            <a:pPr lvl="1">
              <a:buFont typeface="Arial" panose="020B0604020202020204" pitchFamily="34" charset="0"/>
              <a:buChar char="•"/>
            </a:pPr>
            <a:r>
              <a:rPr lang="en-US" sz="2200" dirty="0" smtClean="0"/>
              <a:t>Do these features leave us “without excuse” there is a Creator?</a:t>
            </a:r>
            <a:endParaRPr lang="en-US" sz="22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49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971" y="3202094"/>
            <a:ext cx="2571750" cy="2667000"/>
          </a:xfrm>
          <a:prstGeom prst="rect">
            <a:avLst/>
          </a:prstGeom>
        </p:spPr>
      </p:pic>
    </p:spTree>
    <p:extLst>
      <p:ext uri="{BB962C8B-B14F-4D97-AF65-F5344CB8AC3E}">
        <p14:creationId xmlns:p14="http://schemas.microsoft.com/office/powerpoint/2010/main" val="1179385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founding principles</a:t>
            </a:r>
            <a:endParaRPr lang="en-US" dirty="0"/>
          </a:p>
        </p:txBody>
      </p:sp>
      <p:sp>
        <p:nvSpPr>
          <p:cNvPr id="3" name="Content Placeholder 2"/>
          <p:cNvSpPr>
            <a:spLocks noGrp="1"/>
          </p:cNvSpPr>
          <p:nvPr>
            <p:ph idx="1"/>
          </p:nvPr>
        </p:nvSpPr>
        <p:spPr>
          <a:xfrm>
            <a:off x="1097280" y="1845734"/>
            <a:ext cx="10058400" cy="4297158"/>
          </a:xfrm>
        </p:spPr>
        <p:txBody>
          <a:bodyPr>
            <a:normAutofit fontScale="92500" lnSpcReduction="20000"/>
          </a:bodyPr>
          <a:lstStyle/>
          <a:p>
            <a:pPr>
              <a:buFont typeface="Wingdings" panose="05000000000000000000" pitchFamily="2" charset="2"/>
              <a:buChar char="§"/>
            </a:pPr>
            <a:r>
              <a:rPr lang="en-US" sz="2400" dirty="0" smtClean="0"/>
              <a:t>The Bible is a message directly given to humans from God</a:t>
            </a:r>
          </a:p>
          <a:p>
            <a:pPr lvl="1">
              <a:buFont typeface="Wingdings" panose="05000000000000000000" pitchFamily="2" charset="2"/>
              <a:buChar char="§"/>
            </a:pPr>
            <a:r>
              <a:rPr lang="en-US" sz="2200" b="1" dirty="0" smtClean="0"/>
              <a:t>2 Timothy 3:15-16</a:t>
            </a:r>
          </a:p>
          <a:p>
            <a:pPr lvl="1">
              <a:buFont typeface="Wingdings" panose="05000000000000000000" pitchFamily="2" charset="2"/>
              <a:buChar char="§"/>
            </a:pPr>
            <a:r>
              <a:rPr lang="en-US" sz="2200" b="1" dirty="0" smtClean="0"/>
              <a:t>2 Peter 1:19-21</a:t>
            </a:r>
          </a:p>
          <a:p>
            <a:pPr lvl="1">
              <a:buFont typeface="Wingdings" panose="05000000000000000000" pitchFamily="2" charset="2"/>
              <a:buChar char="§"/>
            </a:pPr>
            <a:r>
              <a:rPr lang="en-US" sz="2200" b="1" dirty="0" smtClean="0"/>
              <a:t>1 Peter 1:25</a:t>
            </a:r>
          </a:p>
          <a:p>
            <a:pPr>
              <a:buFont typeface="Wingdings" panose="05000000000000000000" pitchFamily="2" charset="2"/>
              <a:buChar char="§"/>
            </a:pPr>
            <a:r>
              <a:rPr lang="en-US" sz="2400" dirty="0" smtClean="0"/>
              <a:t>When God speaks, he speaks the truth – even when we do not fully understand the matter</a:t>
            </a:r>
          </a:p>
          <a:p>
            <a:pPr lvl="1">
              <a:buFont typeface="Wingdings" panose="05000000000000000000" pitchFamily="2" charset="2"/>
              <a:buChar char="§"/>
            </a:pPr>
            <a:r>
              <a:rPr lang="en-US" sz="2200" b="1" dirty="0"/>
              <a:t>Romans </a:t>
            </a:r>
            <a:r>
              <a:rPr lang="en-US" sz="2200" b="1" dirty="0" smtClean="0"/>
              <a:t>3:4</a:t>
            </a:r>
          </a:p>
          <a:p>
            <a:pPr lvl="1">
              <a:buFont typeface="Wingdings" panose="05000000000000000000" pitchFamily="2" charset="2"/>
              <a:buChar char="§"/>
            </a:pPr>
            <a:r>
              <a:rPr lang="en-US" sz="2200" dirty="0" smtClean="0"/>
              <a:t>“Truth agrees with truth”</a:t>
            </a:r>
          </a:p>
          <a:p>
            <a:pPr>
              <a:buFont typeface="Wingdings" panose="05000000000000000000" pitchFamily="2" charset="2"/>
              <a:buChar char="§"/>
            </a:pPr>
            <a:r>
              <a:rPr lang="en-US" sz="2600" dirty="0" smtClean="0"/>
              <a:t>Each person is responsible for evaluating all matters of faith, responsible for making up their own mind, and responsible for taking ownership of these  decisions</a:t>
            </a:r>
          </a:p>
          <a:p>
            <a:pPr lvl="1">
              <a:buFont typeface="Wingdings" panose="05000000000000000000" pitchFamily="2" charset="2"/>
              <a:buChar char="§"/>
            </a:pPr>
            <a:r>
              <a:rPr lang="en-US" sz="2200" b="1" dirty="0" smtClean="0"/>
              <a:t>Acts 17:11</a:t>
            </a:r>
          </a:p>
          <a:p>
            <a:pPr lvl="1">
              <a:buFont typeface="Wingdings" panose="05000000000000000000" pitchFamily="2" charset="2"/>
              <a:buChar char="§"/>
            </a:pPr>
            <a:r>
              <a:rPr lang="en-US" sz="2200" b="1" dirty="0" smtClean="0"/>
              <a:t>Philippians 2:12</a:t>
            </a:r>
            <a:endParaRPr lang="en-US" sz="2200" b="1" dirty="0"/>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a:t>
            </a:fld>
            <a:endParaRPr lang="en-US" dirty="0"/>
          </a:p>
        </p:txBody>
      </p:sp>
    </p:spTree>
    <p:extLst>
      <p:ext uri="{BB962C8B-B14F-4D97-AF65-F5344CB8AC3E}">
        <p14:creationId xmlns:p14="http://schemas.microsoft.com/office/powerpoint/2010/main" val="6378735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Bear with me a bit</a:t>
            </a:r>
            <a:endParaRPr lang="en-US" dirty="0"/>
          </a:p>
        </p:txBody>
      </p:sp>
      <p:sp>
        <p:nvSpPr>
          <p:cNvPr id="3" name="Content Placeholder 2"/>
          <p:cNvSpPr>
            <a:spLocks noGrp="1"/>
          </p:cNvSpPr>
          <p:nvPr>
            <p:ph idx="1"/>
          </p:nvPr>
        </p:nvSpPr>
        <p:spPr>
          <a:xfrm>
            <a:off x="1097280" y="1845734"/>
            <a:ext cx="6182751" cy="4023360"/>
          </a:xfrm>
        </p:spPr>
        <p:txBody>
          <a:bodyPr>
            <a:normAutofit/>
          </a:bodyPr>
          <a:lstStyle/>
          <a:p>
            <a:r>
              <a:rPr lang="en-US" sz="2400" dirty="0" smtClean="0"/>
              <a:t>This next section is going to get a bit technical</a:t>
            </a:r>
          </a:p>
          <a:p>
            <a:pPr lvl="1">
              <a:buFont typeface="Arial" panose="020B0604020202020204" pitchFamily="34" charset="0"/>
              <a:buChar char="•"/>
            </a:pPr>
            <a:r>
              <a:rPr lang="en-US" sz="2200" dirty="0" smtClean="0"/>
              <a:t>The purpose is to see marvelous the works of God within our body</a:t>
            </a:r>
          </a:p>
          <a:p>
            <a:pPr lvl="1">
              <a:buFont typeface="Arial" panose="020B0604020202020204" pitchFamily="34" charset="0"/>
              <a:buChar char="•"/>
            </a:pPr>
            <a:r>
              <a:rPr lang="en-US" sz="2200" dirty="0" smtClean="0"/>
              <a:t>The various terms aren’t important</a:t>
            </a:r>
          </a:p>
          <a:p>
            <a:pPr lvl="1">
              <a:buFont typeface="Arial" panose="020B0604020202020204" pitchFamily="34" charset="0"/>
              <a:buChar char="•"/>
            </a:pPr>
            <a:r>
              <a:rPr lang="en-US" sz="2200" dirty="0" smtClean="0"/>
              <a:t>Just focus on the complexity of the various layers</a:t>
            </a:r>
          </a:p>
          <a:p>
            <a:pPr>
              <a:buFont typeface="Arial" panose="020B0604020202020204" pitchFamily="34" charset="0"/>
              <a:buChar char="•"/>
            </a:pPr>
            <a:endParaRPr lang="en-US" sz="2400" dirty="0" smtClean="0"/>
          </a:p>
          <a:p>
            <a:pPr marL="0" indent="0">
              <a:buNone/>
            </a:pPr>
            <a:r>
              <a:rPr lang="en-US" sz="2400" dirty="0" smtClean="0"/>
              <a:t>Science is fun, right?  </a:t>
            </a:r>
            <a:r>
              <a:rPr lang="en-US" sz="2400" dirty="0" smtClean="0">
                <a:sym typeface="Wingdings" panose="05000000000000000000" pitchFamily="2" charset="2"/>
              </a:rPr>
              <a:t></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732" y="1845734"/>
            <a:ext cx="3299460" cy="4206240"/>
          </a:xfrm>
          <a:prstGeom prst="rect">
            <a:avLst/>
          </a:prstGeom>
        </p:spPr>
      </p:pic>
    </p:spTree>
    <p:extLst>
      <p:ext uri="{BB962C8B-B14F-4D97-AF65-F5344CB8AC3E}">
        <p14:creationId xmlns:p14="http://schemas.microsoft.com/office/powerpoint/2010/main" val="24699674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David saw God in the human body</a:t>
            </a:r>
            <a:endParaRPr lang="en-US" dirty="0"/>
          </a:p>
        </p:txBody>
      </p:sp>
      <p:sp>
        <p:nvSpPr>
          <p:cNvPr id="3" name="Content Placeholder 2"/>
          <p:cNvSpPr>
            <a:spLocks noGrp="1"/>
          </p:cNvSpPr>
          <p:nvPr>
            <p:ph idx="1"/>
          </p:nvPr>
        </p:nvSpPr>
        <p:spPr/>
        <p:txBody>
          <a:bodyPr>
            <a:normAutofit/>
          </a:bodyPr>
          <a:lstStyle/>
          <a:p>
            <a:endParaRPr lang="en-US" sz="2400" dirty="0" smtClean="0"/>
          </a:p>
          <a:p>
            <a:pPr marL="0" indent="0">
              <a:buNone/>
            </a:pPr>
            <a:r>
              <a:rPr lang="en-US" sz="2400" dirty="0" smtClean="0"/>
              <a:t>“</a:t>
            </a:r>
            <a:r>
              <a:rPr lang="en-US" sz="2400" dirty="0"/>
              <a:t>For you formed my inward parts; you knitted me together in my mother's womb. </a:t>
            </a:r>
            <a:r>
              <a:rPr lang="en-US" sz="2400" dirty="0" smtClean="0"/>
              <a:t> I </a:t>
            </a:r>
            <a:r>
              <a:rPr lang="en-US" sz="2400" dirty="0"/>
              <a:t>praise you, for I am fearfully and wonderfully made. Wonderful are your works; my soul knows it very well</a:t>
            </a:r>
            <a:r>
              <a:rPr lang="en-US" sz="2400" dirty="0" smtClean="0"/>
              <a:t>”</a:t>
            </a:r>
          </a:p>
          <a:p>
            <a:pPr algn="r">
              <a:buFontTx/>
              <a:buChar char="-"/>
            </a:pPr>
            <a:r>
              <a:rPr lang="en-US" sz="2400" i="1" dirty="0" smtClean="0">
                <a:latin typeface="Garamond" panose="02020404030301010803" pitchFamily="18" charset="0"/>
              </a:rPr>
              <a:t>Psalm 139:13-14</a:t>
            </a:r>
          </a:p>
          <a:p>
            <a:pPr algn="r">
              <a:buFontTx/>
              <a:buChar char="-"/>
            </a:pPr>
            <a:endParaRPr lang="en-US" sz="2400" i="1" dirty="0">
              <a:latin typeface="Garamond" panose="02020404030301010803" pitchFamily="18" charset="0"/>
            </a:endParaRPr>
          </a:p>
          <a:p>
            <a:pPr marL="0" indent="0">
              <a:buNone/>
            </a:pPr>
            <a:r>
              <a:rPr lang="en-US" sz="2400" dirty="0"/>
              <a:t>But we know more than David today about how we are “fearfully and wonderfully made” by God.</a:t>
            </a:r>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51</a:t>
            </a:fld>
            <a:endParaRPr lang="en-US" dirty="0"/>
          </a:p>
        </p:txBody>
      </p:sp>
    </p:spTree>
    <p:extLst>
      <p:ext uri="{BB962C8B-B14F-4D97-AF65-F5344CB8AC3E}">
        <p14:creationId xmlns:p14="http://schemas.microsoft.com/office/powerpoint/2010/main" val="36526995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body</a:t>
            </a:r>
            <a:endParaRPr lang="en-US" dirty="0"/>
          </a:p>
        </p:txBody>
      </p:sp>
      <p:sp>
        <p:nvSpPr>
          <p:cNvPr id="3" name="Content Placeholder 2"/>
          <p:cNvSpPr>
            <a:spLocks noGrp="1"/>
          </p:cNvSpPr>
          <p:nvPr>
            <p:ph idx="1"/>
          </p:nvPr>
        </p:nvSpPr>
        <p:spPr>
          <a:xfrm>
            <a:off x="1097281" y="1845734"/>
            <a:ext cx="6569612" cy="4023360"/>
          </a:xfrm>
        </p:spPr>
        <p:txBody>
          <a:bodyPr>
            <a:normAutofit/>
          </a:bodyPr>
          <a:lstStyle/>
          <a:p>
            <a:pPr>
              <a:buFont typeface="Arial" panose="020B0604020202020204" pitchFamily="34" charset="0"/>
              <a:buChar char="•"/>
            </a:pPr>
            <a:r>
              <a:rPr lang="en-US" sz="2400" dirty="0" smtClean="0"/>
              <a:t> About 78 different organs comprising 11 different major systems</a:t>
            </a:r>
            <a:endParaRPr lang="en-US" sz="2400" dirty="0"/>
          </a:p>
          <a:p>
            <a:pPr lvl="1">
              <a:buFont typeface="Arial" panose="020B0604020202020204" pitchFamily="34" charset="0"/>
              <a:buChar char="•"/>
            </a:pPr>
            <a:r>
              <a:rPr lang="en-US" sz="2200" dirty="0" smtClean="0"/>
              <a:t>Skeletal system typically has 206 bones</a:t>
            </a:r>
          </a:p>
          <a:p>
            <a:pPr lvl="1">
              <a:buFont typeface="Arial" panose="020B0604020202020204" pitchFamily="34" charset="0"/>
              <a:buChar char="•"/>
            </a:pPr>
            <a:r>
              <a:rPr lang="en-US" sz="2200" dirty="0" smtClean="0"/>
              <a:t>Muscular system has about 640 named muscles</a:t>
            </a:r>
          </a:p>
          <a:p>
            <a:pPr lvl="1">
              <a:buFont typeface="Arial" panose="020B0604020202020204" pitchFamily="34" charset="0"/>
              <a:buChar char="•"/>
            </a:pPr>
            <a:r>
              <a:rPr lang="en-US" sz="2200" dirty="0" smtClean="0"/>
              <a:t>Estimated to have 37 trillion different cells</a:t>
            </a:r>
          </a:p>
          <a:p>
            <a:pPr>
              <a:buFont typeface="Arial" panose="020B0604020202020204" pitchFamily="34" charset="0"/>
              <a:buChar char="•"/>
            </a:pPr>
            <a:endParaRPr lang="en-US" sz="2400" dirty="0" smtClean="0"/>
          </a:p>
          <a:p>
            <a:pPr>
              <a:buFont typeface="Arial" panose="020B0604020202020204" pitchFamily="34" charset="0"/>
              <a:buChar char="•"/>
            </a:pPr>
            <a:r>
              <a:rPr lang="en-US" sz="2400" dirty="0" smtClean="0"/>
              <a:t>Current life expectancy is 79 years</a:t>
            </a:r>
          </a:p>
          <a:p>
            <a:pPr lvl="1">
              <a:buFont typeface="Arial" panose="020B0604020202020204" pitchFamily="34" charset="0"/>
              <a:buChar char="•"/>
            </a:pPr>
            <a:r>
              <a:rPr lang="en-US" sz="2200" dirty="0" smtClean="0"/>
              <a:t>Heart would beat over 3.3 billion times</a:t>
            </a:r>
          </a:p>
          <a:p>
            <a:pPr lvl="1">
              <a:buFont typeface="Arial" panose="020B0604020202020204" pitchFamily="34" charset="0"/>
              <a:buChar char="•"/>
            </a:pPr>
            <a:r>
              <a:rPr lang="en-US" sz="2200" dirty="0" smtClean="0"/>
              <a:t>Take over 660 million breaths</a:t>
            </a:r>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52</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843" y="541028"/>
            <a:ext cx="3826945" cy="5760927"/>
          </a:xfrm>
          <a:prstGeom prst="rect">
            <a:avLst/>
          </a:prstGeom>
        </p:spPr>
      </p:pic>
    </p:spTree>
    <p:extLst>
      <p:ext uri="{BB962C8B-B14F-4D97-AF65-F5344CB8AC3E}">
        <p14:creationId xmlns:p14="http://schemas.microsoft.com/office/powerpoint/2010/main" val="14465329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body</a:t>
            </a:r>
            <a:endParaRPr lang="en-US" dirty="0"/>
          </a:p>
        </p:txBody>
      </p:sp>
      <p:sp>
        <p:nvSpPr>
          <p:cNvPr id="3" name="Content Placeholder 2"/>
          <p:cNvSpPr>
            <a:spLocks noGrp="1"/>
          </p:cNvSpPr>
          <p:nvPr>
            <p:ph idx="1"/>
          </p:nvPr>
        </p:nvSpPr>
        <p:spPr>
          <a:xfrm>
            <a:off x="1097280" y="1845734"/>
            <a:ext cx="7190935" cy="4023360"/>
          </a:xfrm>
        </p:spPr>
        <p:txBody>
          <a:bodyPr>
            <a:normAutofit fontScale="92500" lnSpcReduction="10000"/>
          </a:bodyPr>
          <a:lstStyle/>
          <a:p>
            <a:pPr>
              <a:buFont typeface="Arial" panose="020B0604020202020204" pitchFamily="34" charset="0"/>
              <a:buChar char="•"/>
            </a:pPr>
            <a:r>
              <a:rPr lang="en-US" sz="2400" dirty="0" smtClean="0"/>
              <a:t>Amazing facts about the human body:</a:t>
            </a:r>
          </a:p>
          <a:p>
            <a:pPr lvl="1">
              <a:buFont typeface="Arial" panose="020B0604020202020204" pitchFamily="34" charset="0"/>
              <a:buChar char="•"/>
            </a:pPr>
            <a:r>
              <a:rPr lang="en-US" sz="2200" dirty="0" smtClean="0"/>
              <a:t>Human brain runs on just 20 watts of power (dim light bulb), similar to power in typical laptops; however…</a:t>
            </a:r>
          </a:p>
          <a:p>
            <a:pPr lvl="1">
              <a:buFont typeface="Arial" panose="020B0604020202020204" pitchFamily="34" charset="0"/>
              <a:buChar char="•"/>
            </a:pPr>
            <a:r>
              <a:rPr lang="en-US" sz="2200" dirty="0" smtClean="0"/>
              <a:t>It took 82,000 processors in a supercomputer to mimic what the brain can do in just 1 second</a:t>
            </a:r>
          </a:p>
          <a:p>
            <a:pPr lvl="1">
              <a:buFont typeface="Arial" panose="020B0604020202020204" pitchFamily="34" charset="0"/>
              <a:buChar char="•"/>
            </a:pPr>
            <a:r>
              <a:rPr lang="en-US" sz="2200" dirty="0" smtClean="0"/>
              <a:t>Bone is five times stronger than a steel bar of the same width</a:t>
            </a:r>
          </a:p>
          <a:p>
            <a:pPr lvl="1">
              <a:buFont typeface="Arial" panose="020B0604020202020204" pitchFamily="34" charset="0"/>
              <a:buChar char="•"/>
            </a:pPr>
            <a:r>
              <a:rPr lang="en-US" sz="2200" dirty="0" smtClean="0"/>
              <a:t>The body cools itself through the evaporation of sweat to avoid overheating</a:t>
            </a:r>
          </a:p>
          <a:p>
            <a:pPr lvl="1">
              <a:buFont typeface="Arial" panose="020B0604020202020204" pitchFamily="34" charset="0"/>
              <a:buChar char="•"/>
            </a:pPr>
            <a:r>
              <a:rPr lang="en-US" sz="2200" dirty="0" smtClean="0"/>
              <a:t>An infant lives surrounded by water without taking a breath to instantly breathing at birth</a:t>
            </a:r>
          </a:p>
          <a:p>
            <a:pPr lvl="1">
              <a:buFont typeface="Arial" panose="020B0604020202020204" pitchFamily="34" charset="0"/>
              <a:buChar char="•"/>
            </a:pPr>
            <a:r>
              <a:rPr lang="en-US" sz="2200" dirty="0" smtClean="0"/>
              <a:t>Bones in an infant’s head are not connected, allowing them to overlap during birth before fusing together into a protective skull after birth</a:t>
            </a:r>
            <a:endParaRPr lang="en-US" sz="22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53</a:t>
            </a:fld>
            <a:endParaRPr lang="en-US" dirty="0"/>
          </a:p>
        </p:txBody>
      </p:sp>
      <p:pic>
        <p:nvPicPr>
          <p:cNvPr id="6" name="Picture 5" descr="galleries-e83ceab694ff3531bf7b49322bd10fd4-10884414888"/>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20868" t="14721" r="7055" b="8982"/>
          <a:stretch/>
        </p:blipFill>
        <p:spPr>
          <a:xfrm rot="16200000">
            <a:off x="7640354" y="1614853"/>
            <a:ext cx="5169879" cy="3651737"/>
          </a:xfrm>
          <a:prstGeom prst="rect">
            <a:avLst/>
          </a:prstGeom>
          <a:noFill/>
          <a:ln>
            <a:noFill/>
          </a:ln>
        </p:spPr>
      </p:pic>
    </p:spTree>
    <p:extLst>
      <p:ext uri="{BB962C8B-B14F-4D97-AF65-F5344CB8AC3E}">
        <p14:creationId xmlns:p14="http://schemas.microsoft.com/office/powerpoint/2010/main" val="347537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body</a:t>
            </a:r>
            <a:endParaRPr lang="en-US" dirty="0"/>
          </a:p>
        </p:txBody>
      </p:sp>
      <p:sp>
        <p:nvSpPr>
          <p:cNvPr id="3" name="Content Placeholder 2"/>
          <p:cNvSpPr>
            <a:spLocks noGrp="1"/>
          </p:cNvSpPr>
          <p:nvPr>
            <p:ph idx="1"/>
          </p:nvPr>
        </p:nvSpPr>
        <p:spPr/>
        <p:txBody>
          <a:bodyPr>
            <a:normAutofit/>
          </a:bodyPr>
          <a:lstStyle/>
          <a:p>
            <a:r>
              <a:rPr lang="en-US" sz="2400" dirty="0" smtClean="0"/>
              <a:t>The amazing facts about the human body are virtually endless.</a:t>
            </a:r>
          </a:p>
          <a:p>
            <a:endParaRPr lang="en-US" sz="2400" dirty="0"/>
          </a:p>
          <a:p>
            <a:r>
              <a:rPr lang="en-US" sz="2400" dirty="0" smtClean="0"/>
              <a:t>Even a basic understanding of the human body creates a convincing argument for design</a:t>
            </a:r>
          </a:p>
          <a:p>
            <a:endParaRPr lang="en-US" sz="2400" dirty="0"/>
          </a:p>
          <a:p>
            <a:r>
              <a:rPr lang="en-US" sz="2400" dirty="0" smtClean="0"/>
              <a:t>As we dive deeper and deeper into the human body, specifically, the workings of the human cell, we find some of the most powerful evidence for a Creator behind it all.</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54</a:t>
            </a:fld>
            <a:endParaRPr lang="en-US" dirty="0"/>
          </a:p>
        </p:txBody>
      </p:sp>
    </p:spTree>
    <p:extLst>
      <p:ext uri="{BB962C8B-B14F-4D97-AF65-F5344CB8AC3E}">
        <p14:creationId xmlns:p14="http://schemas.microsoft.com/office/powerpoint/2010/main" val="384922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closer – circulatory system</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9172" y="1771542"/>
            <a:ext cx="4536830" cy="4536830"/>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55</a:t>
            </a:fld>
            <a:endParaRPr lang="en-US" dirty="0"/>
          </a:p>
        </p:txBody>
      </p:sp>
      <p:sp>
        <p:nvSpPr>
          <p:cNvPr id="7" name="TextBox 6"/>
          <p:cNvSpPr txBox="1"/>
          <p:nvPr/>
        </p:nvSpPr>
        <p:spPr>
          <a:xfrm>
            <a:off x="712798" y="3094892"/>
            <a:ext cx="2973387" cy="1477328"/>
          </a:xfrm>
          <a:prstGeom prst="rect">
            <a:avLst/>
          </a:prstGeom>
          <a:noFill/>
        </p:spPr>
        <p:txBody>
          <a:bodyPr wrap="square" rtlCol="0">
            <a:spAutoFit/>
          </a:bodyPr>
          <a:lstStyle/>
          <a:p>
            <a:r>
              <a:rPr lang="en-US" b="1" dirty="0" smtClean="0">
                <a:solidFill>
                  <a:srgbClr val="FF0000"/>
                </a:solidFill>
              </a:rPr>
              <a:t>Red</a:t>
            </a:r>
            <a:r>
              <a:rPr lang="en-US" dirty="0" smtClean="0"/>
              <a:t> – arteries (vessels taking blood away from the heart</a:t>
            </a:r>
          </a:p>
          <a:p>
            <a:endParaRPr lang="en-US" dirty="0"/>
          </a:p>
          <a:p>
            <a:r>
              <a:rPr lang="en-US" b="1" dirty="0" smtClean="0">
                <a:solidFill>
                  <a:srgbClr val="0070C0"/>
                </a:solidFill>
              </a:rPr>
              <a:t>Blue</a:t>
            </a:r>
            <a:r>
              <a:rPr lang="en-US" dirty="0" smtClean="0"/>
              <a:t> – veins (vessels taking blood towards the heart)</a:t>
            </a:r>
            <a:endParaRPr lang="en-US" dirty="0"/>
          </a:p>
        </p:txBody>
      </p:sp>
      <p:sp>
        <p:nvSpPr>
          <p:cNvPr id="8" name="TextBox 7"/>
          <p:cNvSpPr txBox="1"/>
          <p:nvPr/>
        </p:nvSpPr>
        <p:spPr>
          <a:xfrm>
            <a:off x="8707937" y="3371891"/>
            <a:ext cx="2973387" cy="923330"/>
          </a:xfrm>
          <a:prstGeom prst="rect">
            <a:avLst/>
          </a:prstGeom>
          <a:noFill/>
        </p:spPr>
        <p:txBody>
          <a:bodyPr wrap="square" rtlCol="0">
            <a:spAutoFit/>
          </a:bodyPr>
          <a:lstStyle/>
          <a:p>
            <a:r>
              <a:rPr lang="en-US" dirty="0" smtClean="0"/>
              <a:t>In an adult human body, there are 100,000 miles of blood vessels.</a:t>
            </a:r>
            <a:endParaRPr lang="en-US" dirty="0"/>
          </a:p>
        </p:txBody>
      </p:sp>
    </p:spTree>
    <p:extLst>
      <p:ext uri="{BB962C8B-B14F-4D97-AF65-F5344CB8AC3E}">
        <p14:creationId xmlns:p14="http://schemas.microsoft.com/office/powerpoint/2010/main" val="563343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closer – blood vessels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4421" y="1878012"/>
            <a:ext cx="8246332" cy="4300445"/>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56</a:t>
            </a:fld>
            <a:endParaRPr lang="en-US" dirty="0"/>
          </a:p>
        </p:txBody>
      </p:sp>
    </p:spTree>
    <p:extLst>
      <p:ext uri="{BB962C8B-B14F-4D97-AF65-F5344CB8AC3E}">
        <p14:creationId xmlns:p14="http://schemas.microsoft.com/office/powerpoint/2010/main" val="2961687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closer – blood composition</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6448"/>
          <a:stretch/>
        </p:blipFill>
        <p:spPr>
          <a:xfrm>
            <a:off x="2764728" y="1737360"/>
            <a:ext cx="6723504" cy="4566874"/>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57</a:t>
            </a:fld>
            <a:endParaRPr lang="en-US" dirty="0"/>
          </a:p>
        </p:txBody>
      </p:sp>
    </p:spTree>
    <p:extLst>
      <p:ext uri="{BB962C8B-B14F-4D97-AF65-F5344CB8AC3E}">
        <p14:creationId xmlns:p14="http://schemas.microsoft.com/office/powerpoint/2010/main" val="5366731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closer – different cell types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1128" y="1842867"/>
            <a:ext cx="4630704" cy="4399719"/>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58</a:t>
            </a:fld>
            <a:endParaRPr lang="en-US" dirty="0"/>
          </a:p>
        </p:txBody>
      </p:sp>
      <p:sp>
        <p:nvSpPr>
          <p:cNvPr id="7" name="TextBox 6"/>
          <p:cNvSpPr txBox="1"/>
          <p:nvPr/>
        </p:nvSpPr>
        <p:spPr>
          <a:xfrm>
            <a:off x="695672" y="2759744"/>
            <a:ext cx="3107743" cy="2677656"/>
          </a:xfrm>
          <a:prstGeom prst="rect">
            <a:avLst/>
          </a:prstGeom>
          <a:noFill/>
        </p:spPr>
        <p:txBody>
          <a:bodyPr wrap="square" rtlCol="0">
            <a:spAutoFit/>
          </a:bodyPr>
          <a:lstStyle/>
          <a:p>
            <a:r>
              <a:rPr lang="en-US" sz="2400" dirty="0" smtClean="0"/>
              <a:t>There are over 200 different types of cells in the human body.</a:t>
            </a:r>
          </a:p>
          <a:p>
            <a:endParaRPr lang="en-US" sz="2400" dirty="0"/>
          </a:p>
          <a:p>
            <a:r>
              <a:rPr lang="en-US" sz="2400" dirty="0" smtClean="0"/>
              <a:t>Each cell has a specific structure and performs a specific function.</a:t>
            </a:r>
            <a:endParaRPr lang="en-US" sz="2400" dirty="0"/>
          </a:p>
        </p:txBody>
      </p:sp>
    </p:spTree>
    <p:extLst>
      <p:ext uri="{BB962C8B-B14F-4D97-AF65-F5344CB8AC3E}">
        <p14:creationId xmlns:p14="http://schemas.microsoft.com/office/powerpoint/2010/main" val="2450824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closer – the human cell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4658" y="1795975"/>
            <a:ext cx="5745858" cy="4466745"/>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59</a:t>
            </a:fld>
            <a:endParaRPr lang="en-US" dirty="0"/>
          </a:p>
        </p:txBody>
      </p:sp>
    </p:spTree>
    <p:extLst>
      <p:ext uri="{BB962C8B-B14F-4D97-AF65-F5344CB8AC3E}">
        <p14:creationId xmlns:p14="http://schemas.microsoft.com/office/powerpoint/2010/main" val="3284009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Creation originated with God</a:t>
            </a:r>
            <a:endParaRPr lang="en-US" dirty="0"/>
          </a:p>
        </p:txBody>
      </p:sp>
      <p:sp>
        <p:nvSpPr>
          <p:cNvPr id="3" name="Content Placeholder 2"/>
          <p:cNvSpPr>
            <a:spLocks noGrp="1"/>
          </p:cNvSpPr>
          <p:nvPr>
            <p:ph idx="1"/>
          </p:nvPr>
        </p:nvSpPr>
        <p:spPr>
          <a:xfrm>
            <a:off x="1097280" y="1845733"/>
            <a:ext cx="10058400" cy="4437835"/>
          </a:xfrm>
        </p:spPr>
        <p:txBody>
          <a:bodyPr>
            <a:normAutofit lnSpcReduction="10000"/>
          </a:bodyPr>
          <a:lstStyle/>
          <a:p>
            <a:pPr marL="0" indent="0">
              <a:buNone/>
            </a:pPr>
            <a:r>
              <a:rPr lang="en-US" sz="2400" dirty="0" smtClean="0"/>
              <a:t>The Bible has been consistent from the Old Testament through the New Testament regarding how the world came to exist</a:t>
            </a:r>
          </a:p>
          <a:p>
            <a:pPr lvl="1">
              <a:buFont typeface="Wingdings" panose="05000000000000000000" pitchFamily="2" charset="2"/>
              <a:buChar char="§"/>
            </a:pPr>
            <a:r>
              <a:rPr lang="en-US" sz="2200" b="1" dirty="0" smtClean="0"/>
              <a:t>Genesis 1:1 </a:t>
            </a:r>
            <a:r>
              <a:rPr lang="en-US" sz="2200" dirty="0" smtClean="0"/>
              <a:t>– “In the beginning God created the heavens and the earth.”</a:t>
            </a:r>
          </a:p>
          <a:p>
            <a:pPr lvl="1">
              <a:buFont typeface="Wingdings" panose="05000000000000000000" pitchFamily="2" charset="2"/>
              <a:buChar char="§"/>
            </a:pPr>
            <a:r>
              <a:rPr lang="en-US" sz="2200" b="1" dirty="0"/>
              <a:t>Exodus 20:11 </a:t>
            </a:r>
            <a:r>
              <a:rPr lang="en-US" sz="2200" dirty="0"/>
              <a:t>– “For in six days the LORD made heaven and earth, the sea, and all that is in them</a:t>
            </a:r>
            <a:r>
              <a:rPr lang="en-US" sz="2200" dirty="0" smtClean="0"/>
              <a:t>”</a:t>
            </a:r>
          </a:p>
          <a:p>
            <a:pPr lvl="1">
              <a:buFont typeface="Wingdings" panose="05000000000000000000" pitchFamily="2" charset="2"/>
              <a:buChar char="§"/>
            </a:pPr>
            <a:r>
              <a:rPr lang="en-US" sz="2200" b="1" dirty="0"/>
              <a:t>Job 38:4 </a:t>
            </a:r>
            <a:r>
              <a:rPr lang="en-US" sz="2200" dirty="0"/>
              <a:t>– “Where were you when I laid the foundation of the earth? Tell me, if you have understanding. </a:t>
            </a:r>
            <a:r>
              <a:rPr lang="en-US" sz="2200" dirty="0" smtClean="0"/>
              <a:t>”</a:t>
            </a:r>
          </a:p>
          <a:p>
            <a:pPr lvl="1">
              <a:buFont typeface="Wingdings" panose="05000000000000000000" pitchFamily="2" charset="2"/>
              <a:buChar char="§"/>
            </a:pPr>
            <a:r>
              <a:rPr lang="en-US" sz="2200" b="1" dirty="0"/>
              <a:t>Psalm 33:6 </a:t>
            </a:r>
            <a:r>
              <a:rPr lang="en-US" sz="2200" dirty="0"/>
              <a:t>– “By the word of the LORD the heavens were made, and by the breath of his mouth all their host.”</a:t>
            </a:r>
            <a:endParaRPr lang="en-US" sz="2200" dirty="0" smtClean="0"/>
          </a:p>
          <a:p>
            <a:pPr lvl="1">
              <a:buFont typeface="Wingdings" panose="05000000000000000000" pitchFamily="2" charset="2"/>
              <a:buChar char="§"/>
            </a:pPr>
            <a:r>
              <a:rPr lang="en-US" sz="2200" b="1" dirty="0"/>
              <a:t>Hebrews 11:3 </a:t>
            </a:r>
            <a:r>
              <a:rPr lang="en-US" sz="2200" dirty="0"/>
              <a:t>– “By faith we understand that the universe was created by the word of God, so that what is seen was not made out of things that are visible.” </a:t>
            </a:r>
            <a:endParaRPr lang="en-US" sz="2200" dirty="0" smtClean="0"/>
          </a:p>
          <a:p>
            <a:pPr lvl="1">
              <a:buFont typeface="Wingdings" panose="05000000000000000000" pitchFamily="2" charset="2"/>
              <a:buChar char="§"/>
            </a:pPr>
            <a:r>
              <a:rPr lang="en-US" sz="2200" b="1" dirty="0" smtClean="0"/>
              <a:t>II Peter 3:5 </a:t>
            </a:r>
            <a:r>
              <a:rPr lang="en-US" sz="2200" dirty="0"/>
              <a:t>– “For they deliberately overlook this fact, that the heavens existed long ago, and the earth was formed out of water and through water by the word of God”</a:t>
            </a:r>
            <a:endParaRPr lang="en-US" sz="2200" dirty="0" smtClean="0"/>
          </a:p>
          <a:p>
            <a:pPr marL="201168" lvl="1" indent="0">
              <a:buNone/>
            </a:pPr>
            <a:endParaRPr lang="en-US" sz="2200" dirty="0"/>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a:t>
            </a:fld>
            <a:endParaRPr lang="en-US" dirty="0"/>
          </a:p>
        </p:txBody>
      </p:sp>
    </p:spTree>
    <p:extLst>
      <p:ext uri="{BB962C8B-B14F-4D97-AF65-F5344CB8AC3E}">
        <p14:creationId xmlns:p14="http://schemas.microsoft.com/office/powerpoint/2010/main" val="6599289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closer – inside the nucleus</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979" y="1967564"/>
            <a:ext cx="8655215" cy="4205894"/>
          </a:xfrm>
          <a:prstGeom prst="rect">
            <a:avLst/>
          </a:prstGeom>
        </p:spPr>
      </p:pic>
    </p:spTree>
    <p:extLst>
      <p:ext uri="{BB962C8B-B14F-4D97-AF65-F5344CB8AC3E}">
        <p14:creationId xmlns:p14="http://schemas.microsoft.com/office/powerpoint/2010/main" val="17559757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closer - DNA</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8928" y="1809016"/>
            <a:ext cx="3877317" cy="4485329"/>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61</a:t>
            </a:fld>
            <a:endParaRPr lang="en-US" dirty="0"/>
          </a:p>
        </p:txBody>
      </p:sp>
    </p:spTree>
    <p:extLst>
      <p:ext uri="{BB962C8B-B14F-4D97-AF65-F5344CB8AC3E}">
        <p14:creationId xmlns:p14="http://schemas.microsoft.com/office/powerpoint/2010/main" val="3063059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DNA</a:t>
            </a:r>
            <a:endParaRPr lang="en-US" dirty="0"/>
          </a:p>
        </p:txBody>
      </p:sp>
      <p:sp>
        <p:nvSpPr>
          <p:cNvPr id="3" name="Content Placeholder 2"/>
          <p:cNvSpPr>
            <a:spLocks noGrp="1"/>
          </p:cNvSpPr>
          <p:nvPr>
            <p:ph idx="1"/>
          </p:nvPr>
        </p:nvSpPr>
        <p:spPr>
          <a:xfrm>
            <a:off x="1097280" y="1845734"/>
            <a:ext cx="6229643" cy="4023360"/>
          </a:xfrm>
        </p:spPr>
        <p:txBody>
          <a:bodyPr>
            <a:normAutofit fontScale="92500" lnSpcReduction="20000"/>
          </a:bodyPr>
          <a:lstStyle/>
          <a:p>
            <a:r>
              <a:rPr lang="en-US" sz="2400" dirty="0" smtClean="0"/>
              <a:t>Virtually everything about our physical bodies is controlled by our DNA</a:t>
            </a:r>
          </a:p>
          <a:p>
            <a:pPr lvl="1">
              <a:buFont typeface="Arial" panose="020B0604020202020204" pitchFamily="34" charset="0"/>
              <a:buChar char="•"/>
            </a:pPr>
            <a:r>
              <a:rPr lang="en-US" sz="2200" dirty="0" smtClean="0"/>
              <a:t>Physical features like eye and hair colors</a:t>
            </a:r>
          </a:p>
          <a:p>
            <a:pPr lvl="1">
              <a:buFont typeface="Arial" panose="020B0604020202020204" pitchFamily="34" charset="0"/>
              <a:buChar char="•"/>
            </a:pPr>
            <a:r>
              <a:rPr lang="en-US" sz="2200" dirty="0" smtClean="0"/>
              <a:t>Organ development</a:t>
            </a:r>
          </a:p>
          <a:p>
            <a:pPr lvl="1">
              <a:buFont typeface="Arial" panose="020B0604020202020204" pitchFamily="34" charset="0"/>
              <a:buChar char="•"/>
            </a:pPr>
            <a:r>
              <a:rPr lang="en-US" sz="2200" dirty="0" smtClean="0"/>
              <a:t>Metabolic processes after we eat food</a:t>
            </a:r>
          </a:p>
          <a:p>
            <a:pPr lvl="1">
              <a:buFont typeface="Arial" panose="020B0604020202020204" pitchFamily="34" charset="0"/>
              <a:buChar char="•"/>
            </a:pPr>
            <a:r>
              <a:rPr lang="en-US" sz="2200" dirty="0" smtClean="0"/>
              <a:t>How our bodies experiences “senses”</a:t>
            </a:r>
          </a:p>
          <a:p>
            <a:pPr lvl="1">
              <a:buFont typeface="Arial" panose="020B0604020202020204" pitchFamily="34" charset="0"/>
              <a:buChar char="•"/>
            </a:pPr>
            <a:endParaRPr lang="en-US" sz="2200" dirty="0"/>
          </a:p>
          <a:p>
            <a:pPr marL="0" indent="0">
              <a:buNone/>
            </a:pPr>
            <a:r>
              <a:rPr lang="en-US" sz="2400" dirty="0" smtClean="0"/>
              <a:t>DNA is the complex language of life where information is stored by the non-repeating arrangement of four different compounds.</a:t>
            </a:r>
          </a:p>
          <a:p>
            <a:pPr marL="0" indent="0">
              <a:buNone/>
            </a:pPr>
            <a:endParaRPr lang="en-US" sz="2400" dirty="0"/>
          </a:p>
          <a:p>
            <a:pPr marL="0" indent="0">
              <a:buNone/>
            </a:pPr>
            <a:r>
              <a:rPr lang="en-US" sz="2400" dirty="0" smtClean="0"/>
              <a:t>Every cell containing a nucleus, regardless of the tissue type, has the exact same DNA.  </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62</a:t>
            </a:fld>
            <a:endParaRPr lang="en-US" dirty="0"/>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185" y="1845734"/>
            <a:ext cx="3792491" cy="4387201"/>
          </a:xfrm>
          <a:prstGeom prst="rect">
            <a:avLst/>
          </a:prstGeom>
        </p:spPr>
      </p:pic>
    </p:spTree>
    <p:extLst>
      <p:ext uri="{BB962C8B-B14F-4D97-AF65-F5344CB8AC3E}">
        <p14:creationId xmlns:p14="http://schemas.microsoft.com/office/powerpoint/2010/main" val="6371738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there’s something else</a:t>
            </a:r>
            <a:endParaRPr lang="en-US" dirty="0"/>
          </a:p>
        </p:txBody>
      </p:sp>
      <p:sp>
        <p:nvSpPr>
          <p:cNvPr id="3" name="Content Placeholder 2"/>
          <p:cNvSpPr>
            <a:spLocks noGrp="1"/>
          </p:cNvSpPr>
          <p:nvPr>
            <p:ph idx="1"/>
          </p:nvPr>
        </p:nvSpPr>
        <p:spPr/>
        <p:txBody>
          <a:bodyPr>
            <a:normAutofit/>
          </a:bodyPr>
          <a:lstStyle/>
          <a:p>
            <a:r>
              <a:rPr lang="en-US" sz="2400" dirty="0" smtClean="0"/>
              <a:t>DNA is the source of </a:t>
            </a:r>
            <a:r>
              <a:rPr lang="en-US" sz="2400" i="1" dirty="0" smtClean="0"/>
              <a:t>information</a:t>
            </a:r>
            <a:r>
              <a:rPr lang="en-US" sz="2400" dirty="0" smtClean="0"/>
              <a:t> for a cell.  It is not the source of </a:t>
            </a:r>
            <a:r>
              <a:rPr lang="en-US" sz="2400" i="1" dirty="0" smtClean="0"/>
              <a:t>action</a:t>
            </a:r>
            <a:r>
              <a:rPr lang="en-US" sz="2400" dirty="0" smtClean="0"/>
              <a:t> for a cell.  All of the “work” within a cell is done by something different – enzymes.</a:t>
            </a:r>
          </a:p>
          <a:p>
            <a:endParaRPr lang="en-US" sz="2400" dirty="0"/>
          </a:p>
          <a:p>
            <a:r>
              <a:rPr lang="en-US" sz="2400" dirty="0" smtClean="0"/>
              <a:t>Enzymes (proteins) do the work necessary for life.</a:t>
            </a:r>
          </a:p>
          <a:p>
            <a:pPr lvl="1">
              <a:buFont typeface="Arial" panose="020B0604020202020204" pitchFamily="34" charset="0"/>
              <a:buChar char="•"/>
            </a:pPr>
            <a:r>
              <a:rPr lang="en-US" sz="2200" dirty="0" smtClean="0"/>
              <a:t>Building tissue components</a:t>
            </a:r>
          </a:p>
          <a:p>
            <a:pPr lvl="1">
              <a:buFont typeface="Arial" panose="020B0604020202020204" pitchFamily="34" charset="0"/>
              <a:buChar char="•"/>
            </a:pPr>
            <a:r>
              <a:rPr lang="en-US" sz="2200" dirty="0" smtClean="0"/>
              <a:t>Breaking down tissue components</a:t>
            </a:r>
          </a:p>
          <a:p>
            <a:pPr lvl="1">
              <a:buFont typeface="Arial" panose="020B0604020202020204" pitchFamily="34" charset="0"/>
              <a:buChar char="•"/>
            </a:pPr>
            <a:r>
              <a:rPr lang="en-US" sz="2200" dirty="0" smtClean="0"/>
              <a:t>Digesting food</a:t>
            </a:r>
          </a:p>
          <a:p>
            <a:pPr lvl="1">
              <a:buFont typeface="Arial" panose="020B0604020202020204" pitchFamily="34" charset="0"/>
              <a:buChar char="•"/>
            </a:pPr>
            <a:r>
              <a:rPr lang="en-US" sz="2200" dirty="0" smtClean="0"/>
              <a:t>Eliminating waste</a:t>
            </a:r>
          </a:p>
          <a:p>
            <a:pPr lvl="1">
              <a:buFont typeface="Arial" panose="020B0604020202020204" pitchFamily="34" charset="0"/>
              <a:buChar char="•"/>
            </a:pPr>
            <a:r>
              <a:rPr lang="en-US" sz="2200" dirty="0" smtClean="0"/>
              <a:t>Healing wounds</a:t>
            </a:r>
          </a:p>
          <a:p>
            <a:pPr lvl="1">
              <a:buFont typeface="Arial" panose="020B0604020202020204" pitchFamily="34" charset="0"/>
              <a:buChar char="•"/>
            </a:pPr>
            <a:r>
              <a:rPr lang="en-US" sz="2200" dirty="0" smtClean="0"/>
              <a:t>Transmitting messages within the body</a:t>
            </a:r>
            <a:endParaRPr lang="en-US" sz="22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63</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533" r="25098"/>
          <a:stretch/>
        </p:blipFill>
        <p:spPr>
          <a:xfrm>
            <a:off x="7533249" y="2679754"/>
            <a:ext cx="3622431" cy="3531577"/>
          </a:xfrm>
          <a:prstGeom prst="rect">
            <a:avLst/>
          </a:prstGeom>
        </p:spPr>
      </p:pic>
    </p:spTree>
    <p:extLst>
      <p:ext uri="{BB962C8B-B14F-4D97-AF65-F5344CB8AC3E}">
        <p14:creationId xmlns:p14="http://schemas.microsoft.com/office/powerpoint/2010/main" val="10367594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up these little workers?</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64</a:t>
            </a:fld>
            <a:endParaRPr lang="en-US" dirty="0"/>
          </a:p>
        </p:txBody>
      </p:sp>
      <p:sp>
        <p:nvSpPr>
          <p:cNvPr id="6" name="Oval 5"/>
          <p:cNvSpPr/>
          <p:nvPr/>
        </p:nvSpPr>
        <p:spPr>
          <a:xfrm>
            <a:off x="1969477" y="3364523"/>
            <a:ext cx="527538" cy="480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121877" y="3692770"/>
            <a:ext cx="527538" cy="480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14954" y="3570850"/>
            <a:ext cx="527538" cy="48064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32185" y="3298289"/>
            <a:ext cx="527538" cy="48064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55983" y="2998764"/>
            <a:ext cx="527538" cy="4806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0121" y="2720049"/>
            <a:ext cx="527538" cy="480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81299" y="2720049"/>
            <a:ext cx="527538" cy="4806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00754" y="2767819"/>
            <a:ext cx="527538" cy="48064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06615" y="3090205"/>
            <a:ext cx="527538" cy="48064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059723" y="3377603"/>
            <a:ext cx="527538" cy="4806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913184" y="3650165"/>
            <a:ext cx="527538" cy="48064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910861" y="3025727"/>
            <a:ext cx="527538" cy="4806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17785" y="4278923"/>
            <a:ext cx="2227384" cy="646331"/>
          </a:xfrm>
          <a:prstGeom prst="rect">
            <a:avLst/>
          </a:prstGeom>
          <a:noFill/>
        </p:spPr>
        <p:txBody>
          <a:bodyPr wrap="square" rtlCol="0">
            <a:spAutoFit/>
          </a:bodyPr>
          <a:lstStyle/>
          <a:p>
            <a:pPr algn="ctr"/>
            <a:r>
              <a:rPr lang="en-US" sz="3600" dirty="0" smtClean="0"/>
              <a:t>Enzyme</a:t>
            </a:r>
            <a:endParaRPr lang="en-US" sz="3600" dirty="0"/>
          </a:p>
        </p:txBody>
      </p:sp>
      <p:grpSp>
        <p:nvGrpSpPr>
          <p:cNvPr id="23" name="Group 22"/>
          <p:cNvGrpSpPr/>
          <p:nvPr/>
        </p:nvGrpSpPr>
        <p:grpSpPr>
          <a:xfrm>
            <a:off x="5238252" y="3947102"/>
            <a:ext cx="6719290" cy="2052659"/>
            <a:chOff x="5238252" y="3947102"/>
            <a:chExt cx="6719290" cy="2052659"/>
          </a:xfrm>
        </p:grpSpPr>
        <p:sp>
          <p:nvSpPr>
            <p:cNvPr id="18" name="TextBox 17"/>
            <p:cNvSpPr txBox="1"/>
            <p:nvPr/>
          </p:nvSpPr>
          <p:spPr>
            <a:xfrm>
              <a:off x="5336726" y="4799432"/>
              <a:ext cx="6541477" cy="1200329"/>
            </a:xfrm>
            <a:prstGeom prst="rect">
              <a:avLst/>
            </a:prstGeom>
            <a:noFill/>
          </p:spPr>
          <p:txBody>
            <a:bodyPr wrap="square" rtlCol="0">
              <a:spAutoFit/>
            </a:bodyPr>
            <a:lstStyle/>
            <a:p>
              <a:pPr algn="ctr"/>
              <a:r>
                <a:rPr lang="en-US" sz="3600" dirty="0" smtClean="0"/>
                <a:t>Amino acids – individual building blocks within the structure</a:t>
              </a:r>
              <a:endParaRPr lang="en-US" sz="3600" dirty="0"/>
            </a:p>
          </p:txBody>
        </p:sp>
        <p:sp>
          <p:nvSpPr>
            <p:cNvPr id="21" name="Left Brace 20"/>
            <p:cNvSpPr/>
            <p:nvPr/>
          </p:nvSpPr>
          <p:spPr>
            <a:xfrm rot="16200000">
              <a:off x="8211035" y="974319"/>
              <a:ext cx="773723" cy="671929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26"/>
          <p:cNvGrpSpPr/>
          <p:nvPr/>
        </p:nvGrpSpPr>
        <p:grpSpPr>
          <a:xfrm>
            <a:off x="3045068" y="1921151"/>
            <a:ext cx="2894643" cy="1279544"/>
            <a:chOff x="3045068" y="1921151"/>
            <a:chExt cx="2894643" cy="1279544"/>
          </a:xfrm>
        </p:grpSpPr>
        <p:sp>
          <p:nvSpPr>
            <p:cNvPr id="24" name="TextBox 23"/>
            <p:cNvSpPr txBox="1"/>
            <p:nvPr/>
          </p:nvSpPr>
          <p:spPr>
            <a:xfrm>
              <a:off x="3712327" y="1921151"/>
              <a:ext cx="2227384" cy="646331"/>
            </a:xfrm>
            <a:prstGeom prst="rect">
              <a:avLst/>
            </a:prstGeom>
            <a:noFill/>
          </p:spPr>
          <p:txBody>
            <a:bodyPr wrap="square" rtlCol="0">
              <a:spAutoFit/>
            </a:bodyPr>
            <a:lstStyle/>
            <a:p>
              <a:pPr algn="ctr"/>
              <a:r>
                <a:rPr lang="en-US" sz="3600" dirty="0" smtClean="0"/>
                <a:t>Active site</a:t>
              </a:r>
              <a:endParaRPr lang="en-US" sz="3600" dirty="0"/>
            </a:p>
          </p:txBody>
        </p:sp>
        <p:cxnSp>
          <p:nvCxnSpPr>
            <p:cNvPr id="26" name="Straight Arrow Connector 25"/>
            <p:cNvCxnSpPr>
              <a:endCxn id="12" idx="4"/>
            </p:cNvCxnSpPr>
            <p:nvPr/>
          </p:nvCxnSpPr>
          <p:spPr>
            <a:xfrm flipH="1">
              <a:off x="3045068" y="2451652"/>
              <a:ext cx="800101" cy="7490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292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3.125E-6 -2.96296E-6 L 0.15209 -2.96296E-6 C 0.22019 -2.96296E-6 0.3043 0.00463 0.3043 0.0088 L 0.3043 0.01806 " pathEditMode="relative" rAng="0" ptsTypes="AAAA">
                                      <p:cBhvr>
                                        <p:cTn id="6" dur="2000" fill="hold"/>
                                        <p:tgtEl>
                                          <p:spTgt spid="6"/>
                                        </p:tgtEl>
                                        <p:attrNameLst>
                                          <p:attrName>ppt_x</p:attrName>
                                          <p:attrName>ppt_y</p:attrName>
                                        </p:attrNameLst>
                                      </p:cBhvr>
                                      <p:rCtr x="15208" y="903"/>
                                    </p:animMotion>
                                  </p:childTnLst>
                                </p:cTn>
                              </p:par>
                              <p:par>
                                <p:cTn id="7" presetID="50" presetClass="path" presetSubtype="0" accel="50000" decel="50000" fill="hold" grpId="0" nodeType="withEffect">
                                  <p:stCondLst>
                                    <p:cond delay="0"/>
                                  </p:stCondLst>
                                  <p:childTnLst>
                                    <p:animMotion origin="layout" path="M -3.125E-6 3.7037E-7 L 0.16354 3.7037E-7 C 0.23672 3.7037E-7 0.32735 -0.00625 0.32735 -0.01134 L 0.32735 -0.02269 " pathEditMode="relative" rAng="0" ptsTypes="AAAA">
                                      <p:cBhvr>
                                        <p:cTn id="8" dur="2000" fill="hold"/>
                                        <p:tgtEl>
                                          <p:spTgt spid="7"/>
                                        </p:tgtEl>
                                        <p:attrNameLst>
                                          <p:attrName>ppt_x</p:attrName>
                                          <p:attrName>ppt_y</p:attrName>
                                        </p:attrNameLst>
                                      </p:cBhvr>
                                      <p:rCtr x="16367" y="-1134"/>
                                    </p:animMotion>
                                  </p:childTnLst>
                                </p:cTn>
                              </p:par>
                              <p:par>
                                <p:cTn id="9" presetID="50" presetClass="path" presetSubtype="0" accel="50000" decel="50000" fill="hold" grpId="0" nodeType="withEffect">
                                  <p:stCondLst>
                                    <p:cond delay="0"/>
                                  </p:stCondLst>
                                  <p:childTnLst>
                                    <p:animMotion origin="layout" path="M -1.45833E-6 4.44444E-6 L 0.17656 4.44444E-6 C 0.25547 4.44444E-6 0.35339 -0.00186 0.35339 -0.00348 L 0.35339 -0.00672 " pathEditMode="relative" rAng="0" ptsTypes="AAAA">
                                      <p:cBhvr>
                                        <p:cTn id="10" dur="2000" fill="hold"/>
                                        <p:tgtEl>
                                          <p:spTgt spid="8"/>
                                        </p:tgtEl>
                                        <p:attrNameLst>
                                          <p:attrName>ppt_x</p:attrName>
                                          <p:attrName>ppt_y</p:attrName>
                                        </p:attrNameLst>
                                      </p:cBhvr>
                                      <p:rCtr x="17669" y="-347"/>
                                    </p:animMotion>
                                  </p:childTnLst>
                                </p:cTn>
                              </p:par>
                              <p:par>
                                <p:cTn id="11" presetID="50" presetClass="path" presetSubtype="0" accel="50000" decel="50000" fill="hold" grpId="0" nodeType="withEffect">
                                  <p:stCondLst>
                                    <p:cond delay="0"/>
                                  </p:stCondLst>
                                  <p:childTnLst>
                                    <p:animMotion origin="layout" path="M 3.125E-6 -5.20417E-17 L 0.19414 -5.20417E-17 C 0.28112 -5.20417E-17 0.38893 0.01296 0.38893 0.02616 L 0.38893 0.0544 " pathEditMode="relative" rAng="0" ptsTypes="AAAA">
                                      <p:cBhvr>
                                        <p:cTn id="12" dur="2000" fill="hold"/>
                                        <p:tgtEl>
                                          <p:spTgt spid="9"/>
                                        </p:tgtEl>
                                        <p:attrNameLst>
                                          <p:attrName>ppt_x</p:attrName>
                                          <p:attrName>ppt_y</p:attrName>
                                        </p:attrNameLst>
                                      </p:cBhvr>
                                      <p:rCtr x="19440" y="2708"/>
                                    </p:animMotion>
                                  </p:childTnLst>
                                </p:cTn>
                              </p:par>
                              <p:par>
                                <p:cTn id="13" presetID="50" presetClass="path" presetSubtype="0" accel="50000" decel="50000" fill="hold" grpId="0" nodeType="withEffect">
                                  <p:stCondLst>
                                    <p:cond delay="0"/>
                                  </p:stCondLst>
                                  <p:childTnLst>
                                    <p:animMotion origin="layout" path="M 3.125E-6 -2.22222E-6 L 0.21849 -2.22222E-6 C 0.3164 -2.22222E-6 0.4375 0.02014 0.4375 0.03704 L 0.4375 0.07477 " pathEditMode="relative" rAng="0" ptsTypes="AAAA">
                                      <p:cBhvr>
                                        <p:cTn id="14" dur="2000" fill="hold"/>
                                        <p:tgtEl>
                                          <p:spTgt spid="10"/>
                                        </p:tgtEl>
                                        <p:attrNameLst>
                                          <p:attrName>ppt_x</p:attrName>
                                          <p:attrName>ppt_y</p:attrName>
                                        </p:attrNameLst>
                                      </p:cBhvr>
                                      <p:rCtr x="21875" y="3727"/>
                                    </p:animMotion>
                                  </p:childTnLst>
                                </p:cTn>
                              </p:par>
                              <p:par>
                                <p:cTn id="15" presetID="50" presetClass="path" presetSubtype="0" accel="50000" decel="50000" fill="hold" grpId="0" nodeType="withEffect">
                                  <p:stCondLst>
                                    <p:cond delay="0"/>
                                  </p:stCondLst>
                                  <p:childTnLst>
                                    <p:animMotion origin="layout" path="M 3.95833E-6 -1.48148E-6 L 0.24231 -1.48148E-6 C 0.35078 -1.48148E-6 0.48515 0.03241 0.48515 0.05903 L 0.48515 0.11945 " pathEditMode="relative" rAng="0" ptsTypes="AAAA">
                                      <p:cBhvr>
                                        <p:cTn id="16" dur="2000" fill="hold"/>
                                        <p:tgtEl>
                                          <p:spTgt spid="11"/>
                                        </p:tgtEl>
                                        <p:attrNameLst>
                                          <p:attrName>ppt_x</p:attrName>
                                          <p:attrName>ppt_y</p:attrName>
                                        </p:attrNameLst>
                                      </p:cBhvr>
                                      <p:rCtr x="24258" y="5972"/>
                                    </p:animMotion>
                                  </p:childTnLst>
                                </p:cTn>
                              </p:par>
                              <p:par>
                                <p:cTn id="17" presetID="50" presetClass="path" presetSubtype="0" accel="50000" decel="50000" fill="hold" grpId="0" nodeType="withEffect">
                                  <p:stCondLst>
                                    <p:cond delay="0"/>
                                  </p:stCondLst>
                                  <p:childTnLst>
                                    <p:animMotion origin="layout" path="M 4.16667E-7 -1.48148E-6 L 0.25417 -1.48148E-6 C 0.36784 -1.48148E-6 0.50885 0.03195 0.50885 0.0588 L 0.50885 0.11945 " pathEditMode="relative" rAng="0" ptsTypes="AAAA">
                                      <p:cBhvr>
                                        <p:cTn id="18" dur="2000" fill="hold"/>
                                        <p:tgtEl>
                                          <p:spTgt spid="12"/>
                                        </p:tgtEl>
                                        <p:attrNameLst>
                                          <p:attrName>ppt_x</p:attrName>
                                          <p:attrName>ppt_y</p:attrName>
                                        </p:attrNameLst>
                                      </p:cBhvr>
                                      <p:rCtr x="25443" y="5972"/>
                                    </p:animMotion>
                                  </p:childTnLst>
                                </p:cTn>
                              </p:par>
                              <p:par>
                                <p:cTn id="19" presetID="50" presetClass="path" presetSubtype="0" accel="50000" decel="50000" fill="hold" grpId="0" nodeType="withEffect">
                                  <p:stCondLst>
                                    <p:cond delay="0"/>
                                  </p:stCondLst>
                                  <p:childTnLst>
                                    <p:animMotion origin="layout" path="M -1.45833E-6 2.59259E-6 L 0.26797 2.59259E-6 C 0.38776 2.59259E-6 0.5362 0.03009 0.5362 0.05532 L 0.5362 0.11227 " pathEditMode="relative" rAng="0" ptsTypes="AAAA">
                                      <p:cBhvr>
                                        <p:cTn id="20" dur="2000" fill="hold"/>
                                        <p:tgtEl>
                                          <p:spTgt spid="13"/>
                                        </p:tgtEl>
                                        <p:attrNameLst>
                                          <p:attrName>ppt_x</p:attrName>
                                          <p:attrName>ppt_y</p:attrName>
                                        </p:attrNameLst>
                                      </p:cBhvr>
                                      <p:rCtr x="26810" y="5602"/>
                                    </p:animMotion>
                                  </p:childTnLst>
                                </p:cTn>
                              </p:par>
                              <p:par>
                                <p:cTn id="21" presetID="50" presetClass="path" presetSubtype="0" accel="50000" decel="50000" fill="hold" grpId="0" nodeType="withEffect">
                                  <p:stCondLst>
                                    <p:cond delay="0"/>
                                  </p:stCondLst>
                                  <p:childTnLst>
                                    <p:animMotion origin="layout" path="M -2.29167E-6 1.85185E-6 L 0.28946 1.85185E-6 C 0.41888 1.85185E-6 0.5793 0.01597 0.5793 0.0294 L 0.5793 0.05995 " pathEditMode="relative" rAng="0" ptsTypes="AAAA">
                                      <p:cBhvr>
                                        <p:cTn id="22" dur="2000" fill="hold"/>
                                        <p:tgtEl>
                                          <p:spTgt spid="14"/>
                                        </p:tgtEl>
                                        <p:attrNameLst>
                                          <p:attrName>ppt_x</p:attrName>
                                          <p:attrName>ppt_y</p:attrName>
                                        </p:attrNameLst>
                                      </p:cBhvr>
                                      <p:rCtr x="28958" y="2986"/>
                                    </p:animMotion>
                                  </p:childTnLst>
                                </p:cTn>
                              </p:par>
                              <p:par>
                                <p:cTn id="23" presetID="50" presetClass="path" presetSubtype="0" accel="50000" decel="50000" fill="hold" grpId="0" nodeType="withEffect">
                                  <p:stCondLst>
                                    <p:cond delay="0"/>
                                  </p:stCondLst>
                                  <p:childTnLst>
                                    <p:animMotion origin="layout" path="M 3.95833E-6 3.7037E-6 L 0.31445 3.7037E-6 C 0.45507 3.7037E-6 0.62942 0.00463 0.62942 0.00879 L 0.62942 0.01805 " pathEditMode="relative" rAng="0" ptsTypes="AAAA">
                                      <p:cBhvr>
                                        <p:cTn id="24" dur="2000" fill="hold"/>
                                        <p:tgtEl>
                                          <p:spTgt spid="15"/>
                                        </p:tgtEl>
                                        <p:attrNameLst>
                                          <p:attrName>ppt_x</p:attrName>
                                          <p:attrName>ppt_y</p:attrName>
                                        </p:attrNameLst>
                                      </p:cBhvr>
                                      <p:rCtr x="31471" y="903"/>
                                    </p:animMotion>
                                  </p:childTnLst>
                                </p:cTn>
                              </p:par>
                              <p:par>
                                <p:cTn id="25" presetID="50" presetClass="path" presetSubtype="0" accel="50000" decel="50000" fill="hold" grpId="0" nodeType="withEffect">
                                  <p:stCondLst>
                                    <p:cond delay="0"/>
                                  </p:stCondLst>
                                  <p:childTnLst>
                                    <p:animMotion origin="layout" path="M 3.125E-6 3.7037E-7 L 0.34869 3.7037E-7 C 0.50468 3.7037E-7 0.69804 -0.00579 0.69804 -0.01065 L 0.69804 -0.02153 " pathEditMode="relative" rAng="0" ptsTypes="AAAA">
                                      <p:cBhvr>
                                        <p:cTn id="26" dur="2000" fill="hold"/>
                                        <p:tgtEl>
                                          <p:spTgt spid="16"/>
                                        </p:tgtEl>
                                        <p:attrNameLst>
                                          <p:attrName>ppt_x</p:attrName>
                                          <p:attrName>ppt_y</p:attrName>
                                        </p:attrNameLst>
                                      </p:cBhvr>
                                      <p:rCtr x="34896" y="-1088"/>
                                    </p:animMotion>
                                  </p:childTnLst>
                                </p:cTn>
                              </p:par>
                              <p:par>
                                <p:cTn id="27" presetID="50" presetClass="path" presetSubtype="0" accel="50000" decel="50000" fill="hold" grpId="0" nodeType="withEffect">
                                  <p:stCondLst>
                                    <p:cond delay="0"/>
                                  </p:stCondLst>
                                  <p:childTnLst>
                                    <p:animMotion origin="layout" path="M 4.58333E-6 2.59259E-6 L 0.13463 2.59259E-6 C 0.19492 2.59259E-6 0.26966 0.0206 0.26966 0.03842 L 0.26966 0.07824 " pathEditMode="relative" rAng="0" ptsTypes="AAAA">
                                      <p:cBhvr>
                                        <p:cTn id="28" dur="2000" fill="hold"/>
                                        <p:tgtEl>
                                          <p:spTgt spid="17"/>
                                        </p:tgtEl>
                                        <p:attrNameLst>
                                          <p:attrName>ppt_x</p:attrName>
                                          <p:attrName>ppt_y</p:attrName>
                                        </p:attrNameLst>
                                      </p:cBhvr>
                                      <p:rCtr x="13477" y="3912"/>
                                    </p:animMotion>
                                  </p:childTnLst>
                                </p:cTn>
                              </p:par>
                              <p:par>
                                <p:cTn id="29" presetID="1" presetClass="exit"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from here to there</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796" y="2307872"/>
            <a:ext cx="2578100" cy="3581400"/>
          </a:xfrm>
          <a:prstGeom prst="rect">
            <a:avLst/>
          </a:prstGeom>
        </p:spPr>
      </p:pic>
      <p:grpSp>
        <p:nvGrpSpPr>
          <p:cNvPr id="19" name="Group 18"/>
          <p:cNvGrpSpPr/>
          <p:nvPr/>
        </p:nvGrpSpPr>
        <p:grpSpPr>
          <a:xfrm>
            <a:off x="8188894" y="3371889"/>
            <a:ext cx="1723292" cy="1453367"/>
            <a:chOff x="6799389" y="3212415"/>
            <a:chExt cx="1723292" cy="1453367"/>
          </a:xfrm>
        </p:grpSpPr>
        <p:sp>
          <p:nvSpPr>
            <p:cNvPr id="7" name="Oval 6"/>
            <p:cNvSpPr/>
            <p:nvPr/>
          </p:nvSpPr>
          <p:spPr>
            <a:xfrm>
              <a:off x="6858005" y="3856889"/>
              <a:ext cx="527538" cy="480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10405" y="4185136"/>
              <a:ext cx="527538" cy="480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03482" y="4063216"/>
              <a:ext cx="527538" cy="48064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420713" y="3790655"/>
              <a:ext cx="527538" cy="48064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344511" y="3491130"/>
              <a:ext cx="527538" cy="4806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38649" y="3212415"/>
              <a:ext cx="527538" cy="480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669827" y="3212415"/>
              <a:ext cx="527538" cy="4806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89282" y="3260185"/>
              <a:ext cx="527538" cy="48064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95143" y="3582571"/>
              <a:ext cx="527538" cy="48064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948251" y="3869969"/>
              <a:ext cx="527538" cy="4806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01712" y="4142531"/>
              <a:ext cx="527538" cy="48064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99389" y="3518093"/>
              <a:ext cx="527538" cy="4806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7960295" y="5018072"/>
            <a:ext cx="2227384" cy="646331"/>
          </a:xfrm>
          <a:prstGeom prst="rect">
            <a:avLst/>
          </a:prstGeom>
          <a:noFill/>
        </p:spPr>
        <p:txBody>
          <a:bodyPr wrap="square" rtlCol="0">
            <a:spAutoFit/>
          </a:bodyPr>
          <a:lstStyle/>
          <a:p>
            <a:pPr algn="ctr"/>
            <a:r>
              <a:rPr lang="en-US" sz="3600" dirty="0" smtClean="0"/>
              <a:t>Enzyme</a:t>
            </a:r>
            <a:endParaRPr lang="en-US" sz="3600" dirty="0"/>
          </a:p>
        </p:txBody>
      </p:sp>
      <p:sp>
        <p:nvSpPr>
          <p:cNvPr id="21" name="TextBox 20"/>
          <p:cNvSpPr txBox="1"/>
          <p:nvPr/>
        </p:nvSpPr>
        <p:spPr>
          <a:xfrm>
            <a:off x="373425" y="2996746"/>
            <a:ext cx="2227384" cy="646331"/>
          </a:xfrm>
          <a:prstGeom prst="rect">
            <a:avLst/>
          </a:prstGeom>
          <a:noFill/>
        </p:spPr>
        <p:txBody>
          <a:bodyPr wrap="square" rtlCol="0">
            <a:spAutoFit/>
          </a:bodyPr>
          <a:lstStyle/>
          <a:p>
            <a:pPr algn="ctr"/>
            <a:r>
              <a:rPr lang="en-US" sz="3600" dirty="0" smtClean="0"/>
              <a:t>DNA</a:t>
            </a:r>
            <a:endParaRPr lang="en-US" sz="3600" dirty="0"/>
          </a:p>
        </p:txBody>
      </p:sp>
      <p:sp>
        <p:nvSpPr>
          <p:cNvPr id="22" name="Right Arrow 21"/>
          <p:cNvSpPr/>
          <p:nvPr/>
        </p:nvSpPr>
        <p:spPr>
          <a:xfrm>
            <a:off x="4630127" y="3783451"/>
            <a:ext cx="3001108" cy="814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012788" y="2528698"/>
            <a:ext cx="2227384" cy="3154710"/>
          </a:xfrm>
          <a:prstGeom prst="rect">
            <a:avLst/>
          </a:prstGeom>
          <a:noFill/>
        </p:spPr>
        <p:txBody>
          <a:bodyPr wrap="square" rtlCol="0">
            <a:spAutoFit/>
          </a:bodyPr>
          <a:lstStyle/>
          <a:p>
            <a:pPr algn="ctr"/>
            <a:r>
              <a:rPr lang="en-US" sz="19900" dirty="0" smtClean="0">
                <a:solidFill>
                  <a:srgbClr val="FF0000"/>
                </a:solidFill>
                <a:latin typeface="Berlin Sans FB Demi" panose="020E0802020502020306" pitchFamily="34" charset="0"/>
              </a:rPr>
              <a:t>?</a:t>
            </a:r>
            <a:endParaRPr lang="en-US" sz="199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8424438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example 5A - language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8842" y="1831144"/>
            <a:ext cx="7837489" cy="4405619"/>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66</a:t>
            </a:fld>
            <a:endParaRPr lang="en-US" dirty="0"/>
          </a:p>
        </p:txBody>
      </p:sp>
    </p:spTree>
    <p:extLst>
      <p:ext uri="{BB962C8B-B14F-4D97-AF65-F5344CB8AC3E}">
        <p14:creationId xmlns:p14="http://schemas.microsoft.com/office/powerpoint/2010/main" val="34003726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language?</a:t>
            </a:r>
            <a:endParaRPr lang="en-US" dirty="0"/>
          </a:p>
        </p:txBody>
      </p:sp>
      <p:sp>
        <p:nvSpPr>
          <p:cNvPr id="3" name="Content Placeholder 2"/>
          <p:cNvSpPr>
            <a:spLocks noGrp="1"/>
          </p:cNvSpPr>
          <p:nvPr>
            <p:ph idx="1"/>
          </p:nvPr>
        </p:nvSpPr>
        <p:spPr/>
        <p:txBody>
          <a:bodyPr>
            <a:normAutofit/>
          </a:bodyPr>
          <a:lstStyle/>
          <a:p>
            <a:r>
              <a:rPr lang="en-US" sz="2400" dirty="0" smtClean="0"/>
              <a:t>The </a:t>
            </a:r>
            <a:r>
              <a:rPr lang="en-US" sz="2400" dirty="0"/>
              <a:t>method of human </a:t>
            </a:r>
            <a:r>
              <a:rPr lang="en-US" sz="2400" dirty="0" smtClean="0"/>
              <a:t>communication consisting </a:t>
            </a:r>
            <a:r>
              <a:rPr lang="en-US" sz="2400" dirty="0"/>
              <a:t>of the use of words in a structured and conventional </a:t>
            </a:r>
            <a:r>
              <a:rPr lang="en-US" sz="2400" dirty="0" smtClean="0"/>
              <a:t>way</a:t>
            </a:r>
          </a:p>
          <a:p>
            <a:pPr lvl="1">
              <a:buFont typeface="Arial" panose="020B0604020202020204" pitchFamily="34" charset="0"/>
              <a:buChar char="•"/>
            </a:pPr>
            <a:r>
              <a:rPr lang="en-US" sz="2200" dirty="0" smtClean="0"/>
              <a:t>Either spoken or written</a:t>
            </a:r>
          </a:p>
          <a:p>
            <a:pPr lvl="1">
              <a:buFont typeface="Arial" panose="020B0604020202020204" pitchFamily="34" charset="0"/>
              <a:buChar char="•"/>
            </a:pPr>
            <a:r>
              <a:rPr lang="en-US" sz="2200" dirty="0" smtClean="0"/>
              <a:t>Within a community of individuals</a:t>
            </a:r>
            <a:endParaRPr lang="en-US" sz="22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67</a:t>
            </a:fld>
            <a:endParaRPr lang="en-US" dirty="0"/>
          </a:p>
        </p:txBody>
      </p:sp>
      <p:grpSp>
        <p:nvGrpSpPr>
          <p:cNvPr id="9" name="Group 8"/>
          <p:cNvGrpSpPr/>
          <p:nvPr/>
        </p:nvGrpSpPr>
        <p:grpSpPr>
          <a:xfrm>
            <a:off x="2312225" y="3421239"/>
            <a:ext cx="7570724" cy="2914980"/>
            <a:chOff x="2381765" y="3409516"/>
            <a:chExt cx="7570724" cy="291498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81765" y="3409516"/>
              <a:ext cx="2608839" cy="2914979"/>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3650" y="3409517"/>
              <a:ext cx="2608839" cy="2914979"/>
            </a:xfrm>
            <a:prstGeom prst="rect">
              <a:avLst/>
            </a:prstGeom>
          </p:spPr>
        </p:pic>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982" y="3810001"/>
            <a:ext cx="1606287" cy="106818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751" y="3810000"/>
            <a:ext cx="1606287" cy="106818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50000"/>
          <a:stretch/>
        </p:blipFill>
        <p:spPr>
          <a:xfrm>
            <a:off x="4900066" y="4554186"/>
            <a:ext cx="2374044" cy="161025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3159" y="3865276"/>
            <a:ext cx="1797437" cy="839299"/>
          </a:xfrm>
          <a:prstGeom prst="rect">
            <a:avLst/>
          </a:prstGeom>
        </p:spPr>
      </p:pic>
    </p:spTree>
    <p:extLst>
      <p:ext uri="{BB962C8B-B14F-4D97-AF65-F5344CB8AC3E}">
        <p14:creationId xmlns:p14="http://schemas.microsoft.com/office/powerpoint/2010/main" val="340372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language</a:t>
            </a:r>
            <a:endParaRPr lang="en-US" dirty="0"/>
          </a:p>
        </p:txBody>
      </p:sp>
      <p:sp>
        <p:nvSpPr>
          <p:cNvPr id="3" name="Content Placeholder 2"/>
          <p:cNvSpPr>
            <a:spLocks noGrp="1"/>
          </p:cNvSpPr>
          <p:nvPr>
            <p:ph idx="1"/>
          </p:nvPr>
        </p:nvSpPr>
        <p:spPr/>
        <p:txBody>
          <a:bodyPr>
            <a:normAutofit fontScale="77500" lnSpcReduction="20000"/>
          </a:bodyPr>
          <a:lstStyle/>
          <a:p>
            <a:r>
              <a:rPr lang="en-US" sz="2400" dirty="0" smtClean="0"/>
              <a:t>Individual entities within language (“words”) have meaning</a:t>
            </a:r>
          </a:p>
          <a:p>
            <a:pPr lvl="1">
              <a:buFont typeface="Arial" panose="020B0604020202020204" pitchFamily="34" charset="0"/>
              <a:buChar char="•"/>
            </a:pPr>
            <a:r>
              <a:rPr lang="en-US" sz="2400" dirty="0" smtClean="0"/>
              <a:t>Specific and consistent </a:t>
            </a:r>
            <a:r>
              <a:rPr lang="en-US" sz="2400" dirty="0" smtClean="0">
                <a:sym typeface="Wingdings" panose="05000000000000000000" pitchFamily="2" charset="2"/>
              </a:rPr>
              <a:t> </a:t>
            </a:r>
            <a:r>
              <a:rPr lang="en-US" sz="2400" dirty="0" smtClean="0"/>
              <a:t>Understood by the sender and the receiver</a:t>
            </a:r>
          </a:p>
          <a:p>
            <a:pPr lvl="1">
              <a:buFont typeface="Arial" panose="020B0604020202020204" pitchFamily="34" charset="0"/>
              <a:buChar char="•"/>
            </a:pPr>
            <a:endParaRPr lang="en-US" sz="2400" dirty="0"/>
          </a:p>
          <a:p>
            <a:pPr marL="0" indent="0">
              <a:buNone/>
            </a:pPr>
            <a:r>
              <a:rPr lang="en-US" sz="2400" dirty="0" smtClean="0"/>
              <a:t>The sequence of elements within words (“letters”) must remain unchanged for the meaning to remain unchanged</a:t>
            </a:r>
          </a:p>
          <a:p>
            <a:pPr lvl="1">
              <a:buFont typeface="Arial" panose="020B0604020202020204" pitchFamily="34" charset="0"/>
              <a:buChar char="•"/>
            </a:pPr>
            <a:r>
              <a:rPr lang="en-US" sz="2400" dirty="0" smtClean="0"/>
              <a:t>Tea, eat, ate</a:t>
            </a:r>
          </a:p>
          <a:p>
            <a:pPr lvl="1">
              <a:buFont typeface="Arial" panose="020B0604020202020204" pitchFamily="34" charset="0"/>
              <a:buChar char="•"/>
            </a:pPr>
            <a:r>
              <a:rPr lang="en-US" sz="2400" dirty="0" smtClean="0"/>
              <a:t>“Cheating is not allow.” </a:t>
            </a:r>
            <a:r>
              <a:rPr lang="en-US" sz="2400" dirty="0" smtClean="0">
                <a:sym typeface="Wingdings" panose="05000000000000000000" pitchFamily="2" charset="2"/>
              </a:rPr>
              <a:t> “Cheating is now allowed.”</a:t>
            </a:r>
          </a:p>
          <a:p>
            <a:pPr lvl="1">
              <a:buFont typeface="Arial" panose="020B0604020202020204" pitchFamily="34" charset="0"/>
              <a:buChar char="•"/>
            </a:pPr>
            <a:endParaRPr lang="en-US" sz="2400" dirty="0">
              <a:sym typeface="Wingdings" panose="05000000000000000000" pitchFamily="2" charset="2"/>
            </a:endParaRPr>
          </a:p>
          <a:p>
            <a:pPr marL="0" indent="0">
              <a:buNone/>
            </a:pPr>
            <a:r>
              <a:rPr lang="en-US" sz="2600" dirty="0" smtClean="0">
                <a:sym typeface="Wingdings" panose="05000000000000000000" pitchFamily="2" charset="2"/>
              </a:rPr>
              <a:t>The world of possible elements (“letter”) is limited for a given language.</a:t>
            </a:r>
          </a:p>
          <a:p>
            <a:pPr lvl="1">
              <a:buFont typeface="Arial" panose="020B0604020202020204" pitchFamily="34" charset="0"/>
              <a:buChar char="•"/>
            </a:pPr>
            <a:r>
              <a:rPr lang="en-US" sz="2400" dirty="0" smtClean="0">
                <a:sym typeface="Wingdings" panose="05000000000000000000" pitchFamily="2" charset="2"/>
              </a:rPr>
              <a:t>“WALKING” – “</a:t>
            </a:r>
            <a:r>
              <a:rPr lang="en-US" sz="2400" dirty="0" smtClean="0">
                <a:latin typeface="Symbol" panose="05050102010706020507" pitchFamily="18" charset="2"/>
                <a:sym typeface="Wingdings" panose="05000000000000000000" pitchFamily="2" charset="2"/>
              </a:rPr>
              <a:t>S</a:t>
            </a:r>
            <a:r>
              <a:rPr lang="en-US" sz="2400" dirty="0" smtClean="0">
                <a:sym typeface="Wingdings" panose="05000000000000000000" pitchFamily="2" charset="2"/>
              </a:rPr>
              <a:t>ALKIɊG”</a:t>
            </a:r>
          </a:p>
          <a:p>
            <a:pPr lvl="1">
              <a:buFont typeface="Arial" panose="020B0604020202020204" pitchFamily="34" charset="0"/>
              <a:buChar char="•"/>
            </a:pPr>
            <a:endParaRPr lang="en-US" sz="2400" dirty="0">
              <a:sym typeface="Wingdings" panose="05000000000000000000" pitchFamily="2" charset="2"/>
            </a:endParaRPr>
          </a:p>
          <a:p>
            <a:pPr marL="0" indent="0">
              <a:buNone/>
            </a:pPr>
            <a:r>
              <a:rPr lang="en-US" sz="2600" dirty="0" smtClean="0">
                <a:sym typeface="Wingdings" panose="05000000000000000000" pitchFamily="2" charset="2"/>
              </a:rPr>
              <a:t>Other rules of grammar affect meaning.</a:t>
            </a:r>
          </a:p>
          <a:p>
            <a:pPr lvl="1">
              <a:buFont typeface="Arial" panose="020B0604020202020204" pitchFamily="34" charset="0"/>
              <a:buChar char="•"/>
            </a:pPr>
            <a:r>
              <a:rPr lang="en-US" sz="2400" dirty="0" smtClean="0">
                <a:sym typeface="Wingdings" panose="05000000000000000000" pitchFamily="2" charset="2"/>
              </a:rPr>
              <a:t>“Let’s eat, Grandma.”  “Let’s eat Grandma.”</a:t>
            </a:r>
          </a:p>
          <a:p>
            <a:pPr lvl="1">
              <a:buFont typeface="Arial" panose="020B0604020202020204" pitchFamily="34" charset="0"/>
              <a:buChar char="•"/>
            </a:pPr>
            <a:endParaRPr lang="en-US" sz="2400" dirty="0" smtClean="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68</a:t>
            </a:fld>
            <a:endParaRPr lang="en-US" dirty="0"/>
          </a:p>
        </p:txBody>
      </p:sp>
    </p:spTree>
    <p:extLst>
      <p:ext uri="{BB962C8B-B14F-4D97-AF65-F5344CB8AC3E}">
        <p14:creationId xmlns:p14="http://schemas.microsoft.com/office/powerpoint/2010/main" val="23999448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(or info) from randomness?</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69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631" y="1819421"/>
            <a:ext cx="6669698" cy="4427876"/>
          </a:xfrm>
          <a:prstGeom prst="rect">
            <a:avLst/>
          </a:prstGeom>
        </p:spPr>
      </p:pic>
    </p:spTree>
    <p:extLst>
      <p:ext uri="{BB962C8B-B14F-4D97-AF65-F5344CB8AC3E}">
        <p14:creationId xmlns:p14="http://schemas.microsoft.com/office/powerpoint/2010/main" val="28972348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smtClean="0"/>
              <a:t>When something is created, the “creator” always has a purpose behind what is created and why it is created</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smtClean="0"/>
              <a:t>If there is a creator and a purpose behind the creation, it seems reasonable for us to be able to “find” the creator and the purpose of the creation</a:t>
            </a:r>
            <a:endParaRPr lang="en-US" sz="2400" dirty="0"/>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a:t>
            </a:fld>
            <a:endParaRPr lang="en-US" dirty="0"/>
          </a:p>
        </p:txBody>
      </p:sp>
    </p:spTree>
    <p:extLst>
      <p:ext uri="{BB962C8B-B14F-4D97-AF65-F5344CB8AC3E}">
        <p14:creationId xmlns:p14="http://schemas.microsoft.com/office/powerpoint/2010/main" val="41261270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randomness create words?</a:t>
            </a:r>
            <a:endParaRPr lang="en-US" dirty="0"/>
          </a:p>
        </p:txBody>
      </p:sp>
      <p:sp>
        <p:nvSpPr>
          <p:cNvPr id="3" name="Content Placeholder 2"/>
          <p:cNvSpPr>
            <a:spLocks noGrp="1"/>
          </p:cNvSpPr>
          <p:nvPr>
            <p:ph idx="1"/>
          </p:nvPr>
        </p:nvSpPr>
        <p:spPr/>
        <p:txBody>
          <a:bodyPr>
            <a:noAutofit/>
          </a:bodyPr>
          <a:lstStyle/>
          <a:p>
            <a:r>
              <a:rPr lang="en-US" sz="2400" dirty="0" err="1"/>
              <a:t>kpmic</a:t>
            </a:r>
            <a:r>
              <a:rPr lang="en-US" sz="2400" dirty="0"/>
              <a:t> </a:t>
            </a:r>
            <a:r>
              <a:rPr lang="en-US" sz="2400" dirty="0" err="1"/>
              <a:t>sfkwr</a:t>
            </a:r>
            <a:r>
              <a:rPr lang="en-US" sz="2400" dirty="0"/>
              <a:t> </a:t>
            </a:r>
            <a:r>
              <a:rPr lang="en-US" sz="2400" dirty="0" err="1"/>
              <a:t>cddjb</a:t>
            </a:r>
            <a:r>
              <a:rPr lang="en-US" sz="2400" dirty="0"/>
              <a:t> </a:t>
            </a:r>
            <a:r>
              <a:rPr lang="en-US" sz="2400" dirty="0" err="1"/>
              <a:t>rpnpn</a:t>
            </a:r>
            <a:r>
              <a:rPr lang="en-US" sz="2400" dirty="0"/>
              <a:t> </a:t>
            </a:r>
            <a:r>
              <a:rPr lang="en-US" sz="2400" dirty="0" err="1"/>
              <a:t>doeaf</a:t>
            </a:r>
            <a:r>
              <a:rPr lang="en-US" sz="2400" dirty="0"/>
              <a:t> </a:t>
            </a:r>
            <a:r>
              <a:rPr lang="en-US" sz="2400" dirty="0" err="1"/>
              <a:t>yzckx</a:t>
            </a:r>
            <a:r>
              <a:rPr lang="en-US" sz="2400" dirty="0"/>
              <a:t> </a:t>
            </a:r>
            <a:r>
              <a:rPr lang="en-US" sz="2400" dirty="0" err="1"/>
              <a:t>dwaue</a:t>
            </a:r>
            <a:r>
              <a:rPr lang="en-US" sz="2400" dirty="0"/>
              <a:t> </a:t>
            </a:r>
            <a:r>
              <a:rPr lang="en-US" sz="2400" dirty="0" err="1"/>
              <a:t>iotju</a:t>
            </a:r>
            <a:r>
              <a:rPr lang="en-US" sz="2400" dirty="0"/>
              <a:t> </a:t>
            </a:r>
            <a:r>
              <a:rPr lang="en-US" sz="2400" dirty="0" err="1"/>
              <a:t>uuhmx</a:t>
            </a:r>
            <a:r>
              <a:rPr lang="en-US" sz="2400" dirty="0"/>
              <a:t> </a:t>
            </a:r>
            <a:r>
              <a:rPr lang="en-US" sz="2400" dirty="0" err="1"/>
              <a:t>lbcon</a:t>
            </a:r>
            <a:r>
              <a:rPr lang="en-US" sz="2400" dirty="0"/>
              <a:t> </a:t>
            </a:r>
            <a:r>
              <a:rPr lang="en-US" sz="2400" dirty="0" err="1"/>
              <a:t>dcqvb</a:t>
            </a:r>
            <a:r>
              <a:rPr lang="en-US" sz="2400" dirty="0"/>
              <a:t> </a:t>
            </a:r>
            <a:r>
              <a:rPr lang="en-US" sz="2400" dirty="0" err="1"/>
              <a:t>nbhdh</a:t>
            </a:r>
            <a:r>
              <a:rPr lang="en-US" sz="2400" dirty="0"/>
              <a:t> </a:t>
            </a:r>
            <a:r>
              <a:rPr lang="en-US" sz="2400" dirty="0" err="1"/>
              <a:t>nbjtn</a:t>
            </a:r>
            <a:r>
              <a:rPr lang="en-US" sz="2400" dirty="0"/>
              <a:t> </a:t>
            </a:r>
            <a:r>
              <a:rPr lang="en-US" sz="2400" dirty="0" err="1"/>
              <a:t>bynjo</a:t>
            </a:r>
            <a:r>
              <a:rPr lang="en-US" sz="2400" dirty="0"/>
              <a:t> </a:t>
            </a:r>
            <a:r>
              <a:rPr lang="en-US" sz="2400" dirty="0" err="1"/>
              <a:t>tzxiu</a:t>
            </a:r>
            <a:r>
              <a:rPr lang="en-US" sz="2400" dirty="0"/>
              <a:t> </a:t>
            </a:r>
            <a:r>
              <a:rPr lang="en-US" sz="2400" dirty="0" err="1"/>
              <a:t>nvqco</a:t>
            </a:r>
            <a:r>
              <a:rPr lang="en-US" sz="2400" dirty="0"/>
              <a:t> </a:t>
            </a:r>
            <a:r>
              <a:rPr lang="en-US" sz="2400" dirty="0" err="1"/>
              <a:t>rnkpn</a:t>
            </a:r>
            <a:r>
              <a:rPr lang="en-US" sz="2400" dirty="0"/>
              <a:t> </a:t>
            </a:r>
            <a:r>
              <a:rPr lang="en-US" sz="2400" dirty="0" err="1"/>
              <a:t>asqgm</a:t>
            </a:r>
            <a:r>
              <a:rPr lang="en-US" sz="2400" dirty="0"/>
              <a:t> </a:t>
            </a:r>
            <a:r>
              <a:rPr lang="en-US" sz="2400" dirty="0" err="1"/>
              <a:t>eqxmy</a:t>
            </a:r>
            <a:r>
              <a:rPr lang="en-US" sz="2400" dirty="0"/>
              <a:t> </a:t>
            </a:r>
            <a:r>
              <a:rPr lang="en-US" sz="2400" dirty="0" err="1"/>
              <a:t>qcfab</a:t>
            </a:r>
            <a:r>
              <a:rPr lang="en-US" sz="2400" dirty="0"/>
              <a:t> </a:t>
            </a:r>
            <a:r>
              <a:rPr lang="en-US" sz="2400" dirty="0" err="1"/>
              <a:t>nbugd</a:t>
            </a:r>
            <a:r>
              <a:rPr lang="en-US" sz="2400" dirty="0"/>
              <a:t> </a:t>
            </a:r>
            <a:r>
              <a:rPr lang="en-US" sz="2400" dirty="0" err="1"/>
              <a:t>pvuvt</a:t>
            </a:r>
            <a:r>
              <a:rPr lang="en-US" sz="2400" dirty="0"/>
              <a:t> </a:t>
            </a:r>
            <a:r>
              <a:rPr lang="en-US" sz="2400" dirty="0" err="1"/>
              <a:t>lcuwn</a:t>
            </a:r>
            <a:r>
              <a:rPr lang="en-US" sz="2400" dirty="0"/>
              <a:t> </a:t>
            </a:r>
            <a:r>
              <a:rPr lang="en-US" sz="2400" dirty="0" err="1"/>
              <a:t>pkuwo</a:t>
            </a:r>
            <a:r>
              <a:rPr lang="en-US" sz="2400" dirty="0"/>
              <a:t> </a:t>
            </a:r>
            <a:r>
              <a:rPr lang="en-US" sz="2400" dirty="0" err="1"/>
              <a:t>omjmy</a:t>
            </a:r>
            <a:r>
              <a:rPr lang="en-US" sz="2400" dirty="0"/>
              <a:t> </a:t>
            </a:r>
            <a:r>
              <a:rPr lang="en-US" sz="2400" dirty="0" err="1"/>
              <a:t>oyesa</a:t>
            </a:r>
            <a:r>
              <a:rPr lang="en-US" sz="2400" dirty="0"/>
              <a:t> </a:t>
            </a:r>
            <a:r>
              <a:rPr lang="en-US" sz="2400" dirty="0" err="1"/>
              <a:t>pupwh</a:t>
            </a:r>
            <a:r>
              <a:rPr lang="en-US" sz="2400" dirty="0"/>
              <a:t> </a:t>
            </a:r>
            <a:r>
              <a:rPr lang="en-US" sz="2400" dirty="0" err="1"/>
              <a:t>itoes</a:t>
            </a:r>
            <a:r>
              <a:rPr lang="en-US" sz="2400" dirty="0"/>
              <a:t> </a:t>
            </a:r>
            <a:r>
              <a:rPr lang="en-US" sz="2400" dirty="0" err="1"/>
              <a:t>viffx</a:t>
            </a:r>
            <a:r>
              <a:rPr lang="en-US" sz="2400" dirty="0"/>
              <a:t> </a:t>
            </a:r>
            <a:r>
              <a:rPr lang="en-US" sz="2400" dirty="0" err="1"/>
              <a:t>cpyga</a:t>
            </a:r>
            <a:r>
              <a:rPr lang="en-US" sz="2400" dirty="0"/>
              <a:t> </a:t>
            </a:r>
            <a:r>
              <a:rPr lang="en-US" sz="2400" dirty="0" err="1"/>
              <a:t>wukyz</a:t>
            </a:r>
            <a:r>
              <a:rPr lang="en-US" sz="2400" dirty="0"/>
              <a:t> </a:t>
            </a:r>
            <a:r>
              <a:rPr lang="en-US" sz="2400" dirty="0" err="1"/>
              <a:t>refpb</a:t>
            </a:r>
            <a:r>
              <a:rPr lang="en-US" sz="2400" dirty="0"/>
              <a:t> </a:t>
            </a:r>
            <a:r>
              <a:rPr lang="en-US" sz="2400" dirty="0" err="1"/>
              <a:t>esxiw</a:t>
            </a:r>
            <a:r>
              <a:rPr lang="en-US" sz="2400" dirty="0"/>
              <a:t> </a:t>
            </a:r>
            <a:r>
              <a:rPr lang="en-US" sz="2400" dirty="0" err="1"/>
              <a:t>rwofl</a:t>
            </a:r>
            <a:r>
              <a:rPr lang="en-US" sz="2400" dirty="0"/>
              <a:t> </a:t>
            </a:r>
            <a:r>
              <a:rPr lang="en-US" sz="2400" dirty="0" err="1"/>
              <a:t>lsibr</a:t>
            </a:r>
            <a:r>
              <a:rPr lang="en-US" sz="2400" dirty="0"/>
              <a:t> </a:t>
            </a:r>
            <a:r>
              <a:rPr lang="en-US" sz="2400" dirty="0" err="1"/>
              <a:t>dklbn</a:t>
            </a:r>
            <a:r>
              <a:rPr lang="en-US" sz="2400" dirty="0"/>
              <a:t> </a:t>
            </a:r>
            <a:r>
              <a:rPr lang="en-US" sz="2400" dirty="0" err="1"/>
              <a:t>ppauj</a:t>
            </a:r>
            <a:r>
              <a:rPr lang="en-US" sz="2400" dirty="0"/>
              <a:t> </a:t>
            </a:r>
            <a:r>
              <a:rPr lang="en-US" sz="2400" dirty="0" err="1"/>
              <a:t>bjcps</a:t>
            </a:r>
            <a:r>
              <a:rPr lang="en-US" sz="2400" dirty="0"/>
              <a:t> </a:t>
            </a:r>
            <a:r>
              <a:rPr lang="en-US" sz="2400" dirty="0" err="1"/>
              <a:t>qcubk</a:t>
            </a:r>
            <a:r>
              <a:rPr lang="en-US" sz="2400" dirty="0"/>
              <a:t> </a:t>
            </a:r>
            <a:r>
              <a:rPr lang="en-US" sz="2400" dirty="0" err="1"/>
              <a:t>ecizr</a:t>
            </a:r>
            <a:r>
              <a:rPr lang="en-US" sz="2400" dirty="0"/>
              <a:t> </a:t>
            </a:r>
            <a:r>
              <a:rPr lang="en-US" sz="2400" dirty="0" err="1"/>
              <a:t>minzk</a:t>
            </a:r>
            <a:r>
              <a:rPr lang="en-US" sz="2400" dirty="0"/>
              <a:t> </a:t>
            </a:r>
            <a:r>
              <a:rPr lang="en-US" sz="2400" dirty="0" err="1"/>
              <a:t>jbgve</a:t>
            </a:r>
            <a:r>
              <a:rPr lang="en-US" sz="2400" dirty="0"/>
              <a:t> </a:t>
            </a:r>
            <a:r>
              <a:rPr lang="en-US" sz="2400" dirty="0" err="1"/>
              <a:t>rwrfw</a:t>
            </a:r>
            <a:r>
              <a:rPr lang="en-US" sz="2400" dirty="0"/>
              <a:t> </a:t>
            </a:r>
            <a:r>
              <a:rPr lang="en-US" sz="2400" dirty="0" err="1"/>
              <a:t>mgbre</a:t>
            </a:r>
            <a:r>
              <a:rPr lang="en-US" sz="2400" dirty="0"/>
              <a:t> </a:t>
            </a:r>
            <a:r>
              <a:rPr lang="en-US" sz="2400" dirty="0" err="1"/>
              <a:t>cilfq</a:t>
            </a:r>
            <a:r>
              <a:rPr lang="en-US" sz="2400" dirty="0"/>
              <a:t> </a:t>
            </a:r>
            <a:r>
              <a:rPr lang="en-US" sz="2400" dirty="0" err="1"/>
              <a:t>ichit</a:t>
            </a:r>
            <a:r>
              <a:rPr lang="en-US" sz="2400" dirty="0"/>
              <a:t> </a:t>
            </a:r>
            <a:r>
              <a:rPr lang="en-US" sz="2400" dirty="0" err="1"/>
              <a:t>qtsgi</a:t>
            </a:r>
            <a:r>
              <a:rPr lang="en-US" sz="2400" dirty="0"/>
              <a:t> </a:t>
            </a:r>
            <a:r>
              <a:rPr lang="en-US" sz="2400" dirty="0" err="1"/>
              <a:t>augfu</a:t>
            </a:r>
            <a:r>
              <a:rPr lang="en-US" sz="2400" dirty="0"/>
              <a:t> </a:t>
            </a:r>
            <a:r>
              <a:rPr lang="en-US" sz="2400" dirty="0" err="1"/>
              <a:t>olkox</a:t>
            </a:r>
            <a:r>
              <a:rPr lang="en-US" sz="2400" dirty="0"/>
              <a:t> </a:t>
            </a:r>
            <a:r>
              <a:rPr lang="en-US" sz="2400" dirty="0" err="1"/>
              <a:t>vdvdw</a:t>
            </a:r>
            <a:r>
              <a:rPr lang="en-US" sz="2400" dirty="0"/>
              <a:t> </a:t>
            </a:r>
            <a:r>
              <a:rPr lang="en-US" sz="2400" dirty="0" err="1"/>
              <a:t>pallm</a:t>
            </a:r>
            <a:r>
              <a:rPr lang="en-US" sz="2400" dirty="0"/>
              <a:t> </a:t>
            </a:r>
            <a:r>
              <a:rPr lang="en-US" sz="2400" dirty="0" err="1"/>
              <a:t>uevhw</a:t>
            </a:r>
            <a:r>
              <a:rPr lang="en-US" sz="2400" dirty="0"/>
              <a:t> </a:t>
            </a:r>
            <a:r>
              <a:rPr lang="en-US" sz="2400" dirty="0" err="1"/>
              <a:t>cfedt</a:t>
            </a:r>
            <a:r>
              <a:rPr lang="en-US" sz="2400" dirty="0"/>
              <a:t> </a:t>
            </a:r>
            <a:r>
              <a:rPr lang="en-US" sz="2400" dirty="0" err="1"/>
              <a:t>ivzko</a:t>
            </a:r>
            <a:r>
              <a:rPr lang="en-US" sz="2400" dirty="0"/>
              <a:t> </a:t>
            </a:r>
            <a:r>
              <a:rPr lang="en-US" sz="2400" dirty="0" err="1"/>
              <a:t>zxyjw</a:t>
            </a:r>
            <a:r>
              <a:rPr lang="en-US" sz="2400" dirty="0"/>
              <a:t> </a:t>
            </a:r>
            <a:r>
              <a:rPr lang="en-US" sz="2400" dirty="0" err="1"/>
              <a:t>jrthi</a:t>
            </a:r>
            <a:r>
              <a:rPr lang="en-US" sz="2400" dirty="0"/>
              <a:t> </a:t>
            </a:r>
            <a:r>
              <a:rPr lang="en-US" sz="2400" dirty="0" err="1"/>
              <a:t>vspkd</a:t>
            </a:r>
            <a:r>
              <a:rPr lang="en-US" sz="2400" dirty="0"/>
              <a:t> </a:t>
            </a:r>
            <a:r>
              <a:rPr lang="en-US" sz="2400" dirty="0" err="1"/>
              <a:t>oedwn</a:t>
            </a:r>
            <a:r>
              <a:rPr lang="en-US" sz="2400" dirty="0"/>
              <a:t> </a:t>
            </a:r>
            <a:r>
              <a:rPr lang="en-US" sz="2400" dirty="0" err="1"/>
              <a:t>nfrbk</a:t>
            </a:r>
            <a:r>
              <a:rPr lang="en-US" sz="2400" dirty="0"/>
              <a:t> </a:t>
            </a:r>
            <a:r>
              <a:rPr lang="en-US" sz="2400" dirty="0" err="1"/>
              <a:t>dnieq</a:t>
            </a:r>
            <a:r>
              <a:rPr lang="en-US" sz="2400" dirty="0"/>
              <a:t> </a:t>
            </a:r>
            <a:r>
              <a:rPr lang="en-US" sz="2400" dirty="0" err="1"/>
              <a:t>bdjrt</a:t>
            </a:r>
            <a:r>
              <a:rPr lang="en-US" sz="2400" dirty="0"/>
              <a:t> </a:t>
            </a:r>
            <a:r>
              <a:rPr lang="en-US" sz="2400" dirty="0" err="1"/>
              <a:t>iuzkt</a:t>
            </a:r>
            <a:r>
              <a:rPr lang="en-US" sz="2400" dirty="0"/>
              <a:t> </a:t>
            </a:r>
            <a:r>
              <a:rPr lang="en-US" sz="2400" dirty="0" err="1"/>
              <a:t>gimle</a:t>
            </a:r>
            <a:r>
              <a:rPr lang="en-US" sz="2400" dirty="0"/>
              <a:t> </a:t>
            </a:r>
            <a:r>
              <a:rPr lang="en-US" sz="2400" dirty="0" err="1"/>
              <a:t>hxfwn</a:t>
            </a:r>
            <a:r>
              <a:rPr lang="en-US" sz="2400" dirty="0"/>
              <a:t> </a:t>
            </a:r>
            <a:r>
              <a:rPr lang="en-US" sz="2400" dirty="0" err="1"/>
              <a:t>aapbu</a:t>
            </a:r>
            <a:r>
              <a:rPr lang="en-US" sz="2400" dirty="0"/>
              <a:t> </a:t>
            </a:r>
            <a:r>
              <a:rPr lang="en-US" sz="2400" dirty="0" err="1"/>
              <a:t>jvkxg</a:t>
            </a:r>
            <a:r>
              <a:rPr lang="en-US" sz="2400" dirty="0"/>
              <a:t> </a:t>
            </a:r>
            <a:r>
              <a:rPr lang="en-US" sz="2400" dirty="0" err="1"/>
              <a:t>gigti</a:t>
            </a:r>
            <a:r>
              <a:rPr lang="en-US" sz="2400" dirty="0"/>
              <a:t> </a:t>
            </a:r>
            <a:r>
              <a:rPr lang="en-US" sz="2400" dirty="0" err="1"/>
              <a:t>tpisu</a:t>
            </a:r>
            <a:r>
              <a:rPr lang="en-US" sz="2400" dirty="0"/>
              <a:t> </a:t>
            </a:r>
            <a:r>
              <a:rPr lang="en-US" sz="2400" dirty="0" err="1"/>
              <a:t>ooicl</a:t>
            </a:r>
            <a:r>
              <a:rPr lang="en-US" sz="2400" dirty="0"/>
              <a:t> </a:t>
            </a:r>
            <a:r>
              <a:rPr lang="en-US" sz="2400" dirty="0" err="1"/>
              <a:t>vqnfe</a:t>
            </a:r>
            <a:r>
              <a:rPr lang="en-US" sz="2400" dirty="0"/>
              <a:t> </a:t>
            </a:r>
            <a:r>
              <a:rPr lang="en-US" sz="2400" dirty="0" err="1"/>
              <a:t>behqf</a:t>
            </a:r>
            <a:r>
              <a:rPr lang="en-US" sz="2400" dirty="0"/>
              <a:t> </a:t>
            </a:r>
            <a:r>
              <a:rPr lang="en-US" sz="2400" dirty="0" err="1"/>
              <a:t>cmchy</a:t>
            </a:r>
            <a:r>
              <a:rPr lang="en-US" sz="2400" dirty="0"/>
              <a:t> </a:t>
            </a:r>
            <a:r>
              <a:rPr lang="en-US" sz="2400" dirty="0" err="1"/>
              <a:t>ommjo</a:t>
            </a:r>
            <a:r>
              <a:rPr lang="en-US" sz="2400" dirty="0"/>
              <a:t> </a:t>
            </a:r>
            <a:r>
              <a:rPr lang="en-US" sz="2400" dirty="0" err="1"/>
              <a:t>rpyvc</a:t>
            </a:r>
            <a:r>
              <a:rPr lang="en-US" sz="2400" dirty="0"/>
              <a:t> </a:t>
            </a:r>
            <a:r>
              <a:rPr lang="en-US" sz="2400" dirty="0" err="1"/>
              <a:t>hdnkj</a:t>
            </a:r>
            <a:r>
              <a:rPr lang="en-US" sz="2400" dirty="0"/>
              <a:t> </a:t>
            </a:r>
            <a:r>
              <a:rPr lang="en-US" sz="2400" dirty="0" err="1"/>
              <a:t>lqdor</a:t>
            </a:r>
            <a:r>
              <a:rPr lang="en-US" sz="2400" dirty="0"/>
              <a:t> </a:t>
            </a:r>
            <a:r>
              <a:rPr lang="en-US" sz="2400" dirty="0" err="1"/>
              <a:t>acamw</a:t>
            </a:r>
            <a:r>
              <a:rPr lang="en-US" sz="2400" dirty="0"/>
              <a:t> </a:t>
            </a:r>
            <a:r>
              <a:rPr lang="en-US" sz="2400" dirty="0" err="1"/>
              <a:t>vjofk</a:t>
            </a:r>
            <a:r>
              <a:rPr lang="en-US" sz="2400" dirty="0"/>
              <a:t> </a:t>
            </a:r>
            <a:r>
              <a:rPr lang="en-US" sz="2400" dirty="0" err="1"/>
              <a:t>wiqxo</a:t>
            </a:r>
            <a:r>
              <a:rPr lang="en-US" sz="2400" dirty="0"/>
              <a:t> </a:t>
            </a:r>
            <a:r>
              <a:rPr lang="en-US" sz="2400" dirty="0" err="1"/>
              <a:t>kvavf</a:t>
            </a:r>
            <a:r>
              <a:rPr lang="en-US" sz="2400" dirty="0"/>
              <a:t> </a:t>
            </a:r>
            <a:r>
              <a:rPr lang="en-US" sz="2400" dirty="0" err="1"/>
              <a:t>tugmy</a:t>
            </a:r>
            <a:r>
              <a:rPr lang="en-US" sz="2400" dirty="0"/>
              <a:t> </a:t>
            </a:r>
            <a:r>
              <a:rPr lang="en-US" sz="2400" dirty="0" err="1"/>
              <a:t>ghmrx</a:t>
            </a:r>
            <a:r>
              <a:rPr lang="en-US" sz="2400" dirty="0"/>
              <a:t> </a:t>
            </a:r>
            <a:r>
              <a:rPr lang="en-US" sz="2400" dirty="0" err="1"/>
              <a:t>ngudk</a:t>
            </a:r>
            <a:r>
              <a:rPr lang="en-US" sz="2400" dirty="0"/>
              <a:t> </a:t>
            </a:r>
            <a:r>
              <a:rPr lang="en-US" sz="2400" dirty="0" err="1"/>
              <a:t>ukwpj</a:t>
            </a:r>
            <a:r>
              <a:rPr lang="en-US" sz="2400" dirty="0"/>
              <a:t> </a:t>
            </a:r>
            <a:r>
              <a:rPr lang="en-US" sz="2400" dirty="0" err="1"/>
              <a:t>fgtyt</a:t>
            </a:r>
            <a:r>
              <a:rPr lang="en-US" sz="2400" dirty="0"/>
              <a:t> </a:t>
            </a:r>
            <a:r>
              <a:rPr lang="en-US" sz="2400" dirty="0" err="1"/>
              <a:t>hamda</a:t>
            </a:r>
            <a:r>
              <a:rPr lang="en-US" sz="2400" dirty="0"/>
              <a:t> </a:t>
            </a:r>
            <a:r>
              <a:rPr lang="en-US" sz="2400" dirty="0" err="1"/>
              <a:t>azuni</a:t>
            </a:r>
            <a:r>
              <a:rPr lang="en-US" sz="2400" dirty="0"/>
              <a:t> </a:t>
            </a:r>
            <a:r>
              <a:rPr lang="en-US" sz="2400" dirty="0" err="1"/>
              <a:t>gbrup</a:t>
            </a:r>
            <a:r>
              <a:rPr lang="en-US" sz="2400" dirty="0"/>
              <a:t> </a:t>
            </a:r>
            <a:r>
              <a:rPr lang="en-US" sz="2400" dirty="0" err="1"/>
              <a:t>rfsgb</a:t>
            </a:r>
            <a:r>
              <a:rPr lang="en-US" sz="2400" dirty="0"/>
              <a:t> </a:t>
            </a:r>
            <a:r>
              <a:rPr lang="en-US" sz="2400" dirty="0" err="1"/>
              <a:t>blctt</a:t>
            </a:r>
            <a:r>
              <a:rPr lang="en-US" sz="2400" dirty="0"/>
              <a:t> </a:t>
            </a:r>
            <a:r>
              <a:rPr lang="en-US" sz="2400" dirty="0" err="1"/>
              <a:t>uhear</a:t>
            </a:r>
            <a:r>
              <a:rPr lang="en-US" sz="2400" dirty="0"/>
              <a:t> </a:t>
            </a:r>
            <a:r>
              <a:rPr lang="en-US" sz="2400" dirty="0" err="1"/>
              <a:t>sfglv</a:t>
            </a:r>
            <a:r>
              <a:rPr lang="en-US" sz="2400" dirty="0"/>
              <a:t> </a:t>
            </a:r>
            <a:r>
              <a:rPr lang="en-US" sz="2400" dirty="0" err="1"/>
              <a:t>ktcje</a:t>
            </a:r>
            <a:r>
              <a:rPr lang="en-US" sz="2400" dirty="0"/>
              <a:t> </a:t>
            </a:r>
            <a:r>
              <a:rPr lang="en-US" sz="2400" dirty="0" err="1"/>
              <a:t>tqmro</a:t>
            </a:r>
            <a:r>
              <a:rPr lang="en-US" sz="2400" dirty="0"/>
              <a:t> </a:t>
            </a:r>
            <a:r>
              <a:rPr lang="en-US" sz="2400" dirty="0" err="1"/>
              <a:t>csdvj</a:t>
            </a:r>
            <a:r>
              <a:rPr lang="en-US" sz="2400" dirty="0"/>
              <a:t> </a:t>
            </a:r>
            <a:r>
              <a:rPr lang="en-US" sz="2400" dirty="0" err="1"/>
              <a:t>qpjzg</a:t>
            </a:r>
            <a:r>
              <a:rPr lang="en-US" sz="2400" dirty="0"/>
              <a:t> </a:t>
            </a:r>
            <a:r>
              <a:rPr lang="en-US" sz="2400" dirty="0" err="1"/>
              <a:t>mlzna</a:t>
            </a:r>
            <a:r>
              <a:rPr lang="en-US" sz="2400" dirty="0"/>
              <a:t> </a:t>
            </a:r>
            <a:r>
              <a:rPr lang="en-US" sz="2400" dirty="0" err="1"/>
              <a:t>wqbsa</a:t>
            </a:r>
            <a:r>
              <a:rPr lang="en-US" sz="2400" dirty="0"/>
              <a:t> </a:t>
            </a:r>
            <a:r>
              <a:rPr lang="en-US" sz="2400" dirty="0" err="1"/>
              <a:t>hkwww</a:t>
            </a:r>
            <a:r>
              <a:rPr lang="en-US" sz="2400" dirty="0"/>
              <a:t> </a:t>
            </a:r>
            <a:r>
              <a:rPr lang="en-US" sz="2400" dirty="0" err="1"/>
              <a:t>dseac</a:t>
            </a:r>
            <a:r>
              <a:rPr lang="en-US" sz="2400" dirty="0"/>
              <a:t> </a:t>
            </a:r>
            <a:endParaRPr lang="en-US" sz="2400" dirty="0" smtClean="0"/>
          </a:p>
          <a:p>
            <a:endParaRPr lang="en-US" sz="2400" dirty="0"/>
          </a:p>
          <a:p>
            <a:r>
              <a:rPr lang="en-US" sz="2400" i="1" dirty="0" smtClean="0"/>
              <a:t>- 100 random combinations of five letter arrangements</a:t>
            </a:r>
            <a:endParaRPr lang="en-US" sz="2400" i="1"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70</a:t>
            </a:fld>
            <a:endParaRPr lang="en-US" dirty="0"/>
          </a:p>
        </p:txBody>
      </p:sp>
    </p:spTree>
    <p:extLst>
      <p:ext uri="{BB962C8B-B14F-4D97-AF65-F5344CB8AC3E}">
        <p14:creationId xmlns:p14="http://schemas.microsoft.com/office/powerpoint/2010/main" val="2173636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randomness create words?</a:t>
            </a:r>
            <a:endParaRPr lang="en-US" dirty="0"/>
          </a:p>
        </p:txBody>
      </p:sp>
      <p:sp>
        <p:nvSpPr>
          <p:cNvPr id="3" name="Content Placeholder 2"/>
          <p:cNvSpPr>
            <a:spLocks noGrp="1"/>
          </p:cNvSpPr>
          <p:nvPr>
            <p:ph idx="1"/>
          </p:nvPr>
        </p:nvSpPr>
        <p:spPr/>
        <p:txBody>
          <a:bodyPr>
            <a:normAutofit/>
          </a:bodyPr>
          <a:lstStyle/>
          <a:p>
            <a:r>
              <a:rPr lang="en-US" sz="2400" dirty="0" err="1"/>
              <a:t>wom</a:t>
            </a:r>
            <a:r>
              <a:rPr lang="en-US" sz="2400" dirty="0"/>
              <a:t> </a:t>
            </a:r>
            <a:r>
              <a:rPr lang="en-US" sz="2400" dirty="0" err="1"/>
              <a:t>ycb</a:t>
            </a:r>
            <a:r>
              <a:rPr lang="en-US" sz="2400" dirty="0"/>
              <a:t> </a:t>
            </a:r>
            <a:r>
              <a:rPr lang="en-US" sz="2400" dirty="0" err="1"/>
              <a:t>sjr</a:t>
            </a:r>
            <a:r>
              <a:rPr lang="en-US" sz="2400" dirty="0"/>
              <a:t> </a:t>
            </a:r>
            <a:r>
              <a:rPr lang="en-US" sz="2400" dirty="0" err="1"/>
              <a:t>zgb</a:t>
            </a:r>
            <a:r>
              <a:rPr lang="en-US" sz="2400" dirty="0"/>
              <a:t> </a:t>
            </a:r>
            <a:r>
              <a:rPr lang="en-US" sz="2400" dirty="0" err="1"/>
              <a:t>zcr</a:t>
            </a:r>
            <a:r>
              <a:rPr lang="en-US" sz="2400" dirty="0"/>
              <a:t> </a:t>
            </a:r>
            <a:r>
              <a:rPr lang="en-US" sz="2400" dirty="0" err="1"/>
              <a:t>fdw</a:t>
            </a:r>
            <a:r>
              <a:rPr lang="en-US" sz="2400" dirty="0"/>
              <a:t> </a:t>
            </a:r>
            <a:r>
              <a:rPr lang="en-US" sz="2400" dirty="0" err="1"/>
              <a:t>myb</a:t>
            </a:r>
            <a:r>
              <a:rPr lang="en-US" sz="2400" dirty="0"/>
              <a:t> </a:t>
            </a:r>
            <a:r>
              <a:rPr lang="en-US" sz="2400" dirty="0" err="1"/>
              <a:t>txg</a:t>
            </a:r>
            <a:r>
              <a:rPr lang="en-US" sz="2400" dirty="0"/>
              <a:t> </a:t>
            </a:r>
            <a:r>
              <a:rPr lang="en-US" sz="2400" dirty="0" err="1"/>
              <a:t>kva</a:t>
            </a:r>
            <a:r>
              <a:rPr lang="en-US" sz="2400" dirty="0"/>
              <a:t> </a:t>
            </a:r>
            <a:r>
              <a:rPr lang="en-US" sz="2400" dirty="0" err="1"/>
              <a:t>mbq</a:t>
            </a:r>
            <a:r>
              <a:rPr lang="en-US" sz="2400" dirty="0"/>
              <a:t> </a:t>
            </a:r>
            <a:r>
              <a:rPr lang="en-US" sz="2400" dirty="0" err="1"/>
              <a:t>icr</a:t>
            </a:r>
            <a:r>
              <a:rPr lang="en-US" sz="2400" dirty="0"/>
              <a:t> </a:t>
            </a:r>
            <a:r>
              <a:rPr lang="en-US" sz="2400" dirty="0" err="1"/>
              <a:t>ilf</a:t>
            </a:r>
            <a:r>
              <a:rPr lang="en-US" sz="2400" dirty="0"/>
              <a:t> </a:t>
            </a:r>
            <a:r>
              <a:rPr lang="en-US" sz="2400" dirty="0" err="1"/>
              <a:t>ohz</a:t>
            </a:r>
            <a:r>
              <a:rPr lang="en-US" sz="2400" dirty="0"/>
              <a:t> </a:t>
            </a:r>
            <a:r>
              <a:rPr lang="en-US" sz="2400" dirty="0" err="1"/>
              <a:t>oru</a:t>
            </a:r>
            <a:r>
              <a:rPr lang="en-US" sz="2400" dirty="0"/>
              <a:t> </a:t>
            </a:r>
            <a:r>
              <a:rPr lang="en-US" sz="2400" dirty="0" err="1"/>
              <a:t>keo</a:t>
            </a:r>
            <a:r>
              <a:rPr lang="en-US" sz="2400" dirty="0"/>
              <a:t> </a:t>
            </a:r>
            <a:r>
              <a:rPr lang="en-US" sz="2400" dirty="0" err="1"/>
              <a:t>wau</a:t>
            </a:r>
            <a:r>
              <a:rPr lang="en-US" sz="2400" dirty="0"/>
              <a:t> </a:t>
            </a:r>
            <a:r>
              <a:rPr lang="en-US" sz="2400" dirty="0" err="1"/>
              <a:t>qpb</a:t>
            </a:r>
            <a:r>
              <a:rPr lang="en-US" sz="2400" dirty="0"/>
              <a:t> </a:t>
            </a:r>
            <a:r>
              <a:rPr lang="en-US" sz="2400" dirty="0" err="1"/>
              <a:t>faz</a:t>
            </a:r>
            <a:r>
              <a:rPr lang="en-US" sz="2400" dirty="0"/>
              <a:t> </a:t>
            </a:r>
            <a:r>
              <a:rPr lang="en-US" sz="2400" dirty="0" err="1"/>
              <a:t>uke</a:t>
            </a:r>
            <a:r>
              <a:rPr lang="en-US" sz="2400" dirty="0"/>
              <a:t> </a:t>
            </a:r>
            <a:r>
              <a:rPr lang="en-US" sz="2400" dirty="0" err="1"/>
              <a:t>jsi</a:t>
            </a:r>
            <a:r>
              <a:rPr lang="en-US" sz="2400" dirty="0"/>
              <a:t> </a:t>
            </a:r>
            <a:r>
              <a:rPr lang="en-US" sz="2400" dirty="0" err="1"/>
              <a:t>sqs</a:t>
            </a:r>
            <a:r>
              <a:rPr lang="en-US" sz="2400" dirty="0"/>
              <a:t> </a:t>
            </a:r>
            <a:r>
              <a:rPr lang="en-US" sz="2400" dirty="0" err="1"/>
              <a:t>lai</a:t>
            </a:r>
            <a:r>
              <a:rPr lang="en-US" sz="2400" dirty="0"/>
              <a:t> </a:t>
            </a:r>
            <a:r>
              <a:rPr lang="en-US" sz="2400" dirty="0" err="1"/>
              <a:t>pia</a:t>
            </a:r>
            <a:r>
              <a:rPr lang="en-US" sz="2400" dirty="0"/>
              <a:t> </a:t>
            </a:r>
            <a:r>
              <a:rPr lang="en-US" sz="2400" dirty="0" err="1"/>
              <a:t>kzx</a:t>
            </a:r>
            <a:r>
              <a:rPr lang="en-US" sz="2400" dirty="0"/>
              <a:t> </a:t>
            </a:r>
            <a:r>
              <a:rPr lang="en-US" sz="2400" dirty="0" err="1"/>
              <a:t>swq</a:t>
            </a:r>
            <a:r>
              <a:rPr lang="en-US" sz="2400" dirty="0"/>
              <a:t> </a:t>
            </a:r>
            <a:r>
              <a:rPr lang="en-US" sz="2400" dirty="0" err="1"/>
              <a:t>rcv</a:t>
            </a:r>
            <a:r>
              <a:rPr lang="en-US" sz="2400" dirty="0"/>
              <a:t> </a:t>
            </a:r>
            <a:r>
              <a:rPr lang="en-US" sz="2400" dirty="0" err="1"/>
              <a:t>uub</a:t>
            </a:r>
            <a:r>
              <a:rPr lang="en-US" sz="2400" dirty="0"/>
              <a:t> </a:t>
            </a:r>
            <a:r>
              <a:rPr lang="en-US" sz="2400" dirty="0" err="1"/>
              <a:t>zqk</a:t>
            </a:r>
            <a:r>
              <a:rPr lang="en-US" sz="2400" dirty="0"/>
              <a:t> </a:t>
            </a:r>
            <a:r>
              <a:rPr lang="en-US" sz="2400" dirty="0" err="1"/>
              <a:t>wjx</a:t>
            </a:r>
            <a:r>
              <a:rPr lang="en-US" sz="2400" dirty="0"/>
              <a:t> </a:t>
            </a:r>
            <a:r>
              <a:rPr lang="en-US" sz="2400" dirty="0" err="1"/>
              <a:t>xpx</a:t>
            </a:r>
            <a:r>
              <a:rPr lang="en-US" sz="2400" dirty="0"/>
              <a:t> </a:t>
            </a:r>
            <a:r>
              <a:rPr lang="en-US" sz="2400" dirty="0" err="1"/>
              <a:t>atb</a:t>
            </a:r>
            <a:r>
              <a:rPr lang="en-US" sz="2400" dirty="0"/>
              <a:t> </a:t>
            </a:r>
            <a:r>
              <a:rPr lang="en-US" sz="2400" dirty="0" err="1"/>
              <a:t>nsr</a:t>
            </a:r>
            <a:r>
              <a:rPr lang="en-US" sz="2400" dirty="0"/>
              <a:t> </a:t>
            </a:r>
            <a:r>
              <a:rPr lang="en-US" sz="2400" dirty="0" err="1"/>
              <a:t>asl</a:t>
            </a:r>
            <a:r>
              <a:rPr lang="en-US" sz="2400" dirty="0"/>
              <a:t> </a:t>
            </a:r>
            <a:r>
              <a:rPr lang="en-US" sz="2400" dirty="0" err="1"/>
              <a:t>gpu</a:t>
            </a:r>
            <a:r>
              <a:rPr lang="en-US" sz="2400" dirty="0"/>
              <a:t> </a:t>
            </a:r>
            <a:r>
              <a:rPr lang="en-US" sz="2400" dirty="0" err="1"/>
              <a:t>jkc</a:t>
            </a:r>
            <a:r>
              <a:rPr lang="en-US" sz="2400" dirty="0"/>
              <a:t> </a:t>
            </a:r>
            <a:r>
              <a:rPr lang="en-US" sz="2400" dirty="0" err="1"/>
              <a:t>plh</a:t>
            </a:r>
            <a:r>
              <a:rPr lang="en-US" sz="2400" dirty="0"/>
              <a:t> </a:t>
            </a:r>
            <a:r>
              <a:rPr lang="en-US" sz="2400" dirty="0" err="1"/>
              <a:t>kzz</a:t>
            </a:r>
            <a:r>
              <a:rPr lang="en-US" sz="2400" dirty="0"/>
              <a:t> </a:t>
            </a:r>
            <a:r>
              <a:rPr lang="en-US" sz="2400" dirty="0" err="1"/>
              <a:t>uhj</a:t>
            </a:r>
            <a:r>
              <a:rPr lang="en-US" sz="2400" dirty="0"/>
              <a:t> </a:t>
            </a:r>
            <a:r>
              <a:rPr lang="en-US" sz="2400" dirty="0" err="1"/>
              <a:t>jqt</a:t>
            </a:r>
            <a:r>
              <a:rPr lang="en-US" sz="2400" dirty="0"/>
              <a:t> roe </a:t>
            </a:r>
            <a:r>
              <a:rPr lang="en-US" sz="2400" dirty="0" err="1"/>
              <a:t>npa</a:t>
            </a:r>
            <a:r>
              <a:rPr lang="en-US" sz="2400" dirty="0"/>
              <a:t> </a:t>
            </a:r>
            <a:r>
              <a:rPr lang="en-US" sz="2400" dirty="0" err="1"/>
              <a:t>stq</a:t>
            </a:r>
            <a:r>
              <a:rPr lang="en-US" sz="2400" dirty="0"/>
              <a:t> </a:t>
            </a:r>
            <a:r>
              <a:rPr lang="en-US" sz="2400" dirty="0" err="1"/>
              <a:t>dbl</a:t>
            </a:r>
            <a:r>
              <a:rPr lang="en-US" sz="2400" dirty="0"/>
              <a:t> </a:t>
            </a:r>
            <a:r>
              <a:rPr lang="en-US" sz="2400" dirty="0" err="1"/>
              <a:t>qtr</a:t>
            </a:r>
            <a:r>
              <a:rPr lang="en-US" sz="2400" dirty="0"/>
              <a:t> xiv </a:t>
            </a:r>
            <a:r>
              <a:rPr lang="en-US" sz="2400" dirty="0" err="1"/>
              <a:t>gcc</a:t>
            </a:r>
            <a:r>
              <a:rPr lang="en-US" sz="2400" dirty="0"/>
              <a:t> </a:t>
            </a:r>
            <a:r>
              <a:rPr lang="en-US" sz="2400" dirty="0" err="1"/>
              <a:t>ert</a:t>
            </a:r>
            <a:r>
              <a:rPr lang="en-US" sz="2400" dirty="0"/>
              <a:t> </a:t>
            </a:r>
            <a:r>
              <a:rPr lang="en-US" sz="2400" dirty="0" err="1"/>
              <a:t>xhs</a:t>
            </a:r>
            <a:r>
              <a:rPr lang="en-US" sz="2400" dirty="0"/>
              <a:t> </a:t>
            </a:r>
            <a:r>
              <a:rPr lang="en-US" sz="2400" dirty="0" err="1"/>
              <a:t>mve</a:t>
            </a:r>
            <a:r>
              <a:rPr lang="en-US" sz="2400" dirty="0"/>
              <a:t> </a:t>
            </a:r>
            <a:r>
              <a:rPr lang="en-US" sz="2400" dirty="0" err="1"/>
              <a:t>omw</a:t>
            </a:r>
            <a:r>
              <a:rPr lang="en-US" sz="2400" dirty="0"/>
              <a:t> </a:t>
            </a:r>
            <a:r>
              <a:rPr lang="en-US" sz="2400" dirty="0" err="1"/>
              <a:t>jls</a:t>
            </a:r>
            <a:r>
              <a:rPr lang="en-US" sz="2400" dirty="0"/>
              <a:t> </a:t>
            </a:r>
            <a:r>
              <a:rPr lang="en-US" sz="2400" dirty="0" err="1"/>
              <a:t>jsy</a:t>
            </a:r>
            <a:r>
              <a:rPr lang="en-US" sz="2400" dirty="0"/>
              <a:t> </a:t>
            </a:r>
            <a:r>
              <a:rPr lang="en-US" sz="2400" dirty="0" err="1"/>
              <a:t>fdk</a:t>
            </a:r>
            <a:r>
              <a:rPr lang="en-US" sz="2400" dirty="0"/>
              <a:t> </a:t>
            </a:r>
            <a:r>
              <a:rPr lang="en-US" sz="2400" dirty="0" err="1"/>
              <a:t>bpj</a:t>
            </a:r>
            <a:r>
              <a:rPr lang="en-US" sz="2400" dirty="0"/>
              <a:t> </a:t>
            </a:r>
            <a:r>
              <a:rPr lang="en-US" sz="2400" dirty="0" err="1"/>
              <a:t>xrr</a:t>
            </a:r>
            <a:r>
              <a:rPr lang="en-US" sz="2400" dirty="0"/>
              <a:t> </a:t>
            </a:r>
            <a:r>
              <a:rPr lang="en-US" sz="2400" dirty="0" err="1"/>
              <a:t>vyx</a:t>
            </a:r>
            <a:r>
              <a:rPr lang="en-US" sz="2400" dirty="0"/>
              <a:t> </a:t>
            </a:r>
            <a:r>
              <a:rPr lang="en-US" sz="2400" dirty="0" err="1"/>
              <a:t>cgr</a:t>
            </a:r>
            <a:r>
              <a:rPr lang="en-US" sz="2400" dirty="0"/>
              <a:t> </a:t>
            </a:r>
            <a:r>
              <a:rPr lang="en-US" sz="2400" dirty="0" err="1"/>
              <a:t>ake</a:t>
            </a:r>
            <a:r>
              <a:rPr lang="en-US" sz="2400" dirty="0"/>
              <a:t> </a:t>
            </a:r>
            <a:r>
              <a:rPr lang="en-US" sz="2400" dirty="0" err="1"/>
              <a:t>fer</a:t>
            </a:r>
            <a:r>
              <a:rPr lang="en-US" sz="2400" dirty="0"/>
              <a:t> </a:t>
            </a:r>
            <a:r>
              <a:rPr lang="en-US" sz="2400" dirty="0" err="1"/>
              <a:t>rvy</a:t>
            </a:r>
            <a:r>
              <a:rPr lang="en-US" sz="2400" dirty="0"/>
              <a:t> </a:t>
            </a:r>
            <a:r>
              <a:rPr lang="en-US" sz="2400" dirty="0" err="1"/>
              <a:t>qvm</a:t>
            </a:r>
            <a:r>
              <a:rPr lang="en-US" sz="2400" dirty="0"/>
              <a:t> </a:t>
            </a:r>
            <a:r>
              <a:rPr lang="en-US" sz="2400" dirty="0" err="1"/>
              <a:t>qlk</a:t>
            </a:r>
            <a:r>
              <a:rPr lang="en-US" sz="2400" dirty="0"/>
              <a:t> </a:t>
            </a:r>
            <a:r>
              <a:rPr lang="en-US" sz="2400" dirty="0" err="1"/>
              <a:t>ogr</a:t>
            </a:r>
            <a:r>
              <a:rPr lang="en-US" sz="2400" dirty="0"/>
              <a:t> </a:t>
            </a:r>
            <a:r>
              <a:rPr lang="en-US" sz="2400" dirty="0" err="1"/>
              <a:t>hby</a:t>
            </a:r>
            <a:r>
              <a:rPr lang="en-US" sz="2400" dirty="0"/>
              <a:t> cop </a:t>
            </a:r>
            <a:r>
              <a:rPr lang="en-US" sz="2400" dirty="0" err="1"/>
              <a:t>vln</a:t>
            </a:r>
            <a:r>
              <a:rPr lang="en-US" sz="2400" dirty="0"/>
              <a:t> </a:t>
            </a:r>
            <a:r>
              <a:rPr lang="en-US" sz="2400" dirty="0" err="1"/>
              <a:t>utv</a:t>
            </a:r>
            <a:r>
              <a:rPr lang="en-US" sz="2400" dirty="0"/>
              <a:t> </a:t>
            </a:r>
            <a:r>
              <a:rPr lang="en-US" sz="2400" dirty="0" err="1"/>
              <a:t>kjw</a:t>
            </a:r>
            <a:r>
              <a:rPr lang="en-US" sz="2400" dirty="0"/>
              <a:t> </a:t>
            </a:r>
            <a:r>
              <a:rPr lang="en-US" sz="2400" dirty="0" err="1"/>
              <a:t>rlc</a:t>
            </a:r>
            <a:r>
              <a:rPr lang="en-US" sz="2400" dirty="0"/>
              <a:t> </a:t>
            </a:r>
            <a:r>
              <a:rPr lang="en-US" sz="2400" dirty="0" err="1"/>
              <a:t>mgk</a:t>
            </a:r>
            <a:r>
              <a:rPr lang="en-US" sz="2400" dirty="0"/>
              <a:t> </a:t>
            </a:r>
            <a:r>
              <a:rPr lang="en-US" sz="2400" dirty="0" err="1"/>
              <a:t>fgt</a:t>
            </a:r>
            <a:r>
              <a:rPr lang="en-US" sz="2400" dirty="0"/>
              <a:t> </a:t>
            </a:r>
            <a:r>
              <a:rPr lang="en-US" sz="2400" dirty="0" err="1"/>
              <a:t>vai</a:t>
            </a:r>
            <a:r>
              <a:rPr lang="en-US" sz="2400" dirty="0"/>
              <a:t> </a:t>
            </a:r>
            <a:r>
              <a:rPr lang="en-US" sz="2400" dirty="0" err="1"/>
              <a:t>mpb</a:t>
            </a:r>
            <a:r>
              <a:rPr lang="en-US" sz="2400" dirty="0"/>
              <a:t> </a:t>
            </a:r>
            <a:r>
              <a:rPr lang="en-US" sz="2400" dirty="0" err="1"/>
              <a:t>zwc</a:t>
            </a:r>
            <a:r>
              <a:rPr lang="en-US" sz="2400" dirty="0"/>
              <a:t> </a:t>
            </a:r>
            <a:r>
              <a:rPr lang="en-US" sz="2400" dirty="0" err="1"/>
              <a:t>poh</a:t>
            </a:r>
            <a:r>
              <a:rPr lang="en-US" sz="2400" dirty="0"/>
              <a:t> </a:t>
            </a:r>
            <a:r>
              <a:rPr lang="en-US" sz="2400" dirty="0" err="1"/>
              <a:t>ovk</a:t>
            </a:r>
            <a:r>
              <a:rPr lang="en-US" sz="2400" dirty="0"/>
              <a:t> </a:t>
            </a:r>
            <a:r>
              <a:rPr lang="en-US" sz="2400" dirty="0" err="1"/>
              <a:t>dcf</a:t>
            </a:r>
            <a:r>
              <a:rPr lang="en-US" sz="2400" dirty="0"/>
              <a:t> </a:t>
            </a:r>
            <a:r>
              <a:rPr lang="en-US" sz="2400" dirty="0" err="1"/>
              <a:t>oxu</a:t>
            </a:r>
            <a:r>
              <a:rPr lang="en-US" sz="2400" dirty="0"/>
              <a:t> peg </a:t>
            </a:r>
            <a:r>
              <a:rPr lang="en-US" sz="2400" dirty="0" err="1"/>
              <a:t>nqh</a:t>
            </a:r>
            <a:r>
              <a:rPr lang="en-US" sz="2400" dirty="0"/>
              <a:t> </a:t>
            </a:r>
            <a:r>
              <a:rPr lang="en-US" sz="2400" dirty="0" err="1"/>
              <a:t>uqy</a:t>
            </a:r>
            <a:r>
              <a:rPr lang="en-US" sz="2400" dirty="0"/>
              <a:t> </a:t>
            </a:r>
            <a:r>
              <a:rPr lang="en-US" sz="2400" dirty="0" err="1"/>
              <a:t>mwr</a:t>
            </a:r>
            <a:r>
              <a:rPr lang="en-US" sz="2400" dirty="0"/>
              <a:t> </a:t>
            </a:r>
            <a:r>
              <a:rPr lang="en-US" sz="2400" dirty="0" err="1"/>
              <a:t>uhi</a:t>
            </a:r>
            <a:r>
              <a:rPr lang="en-US" sz="2400" dirty="0"/>
              <a:t> </a:t>
            </a:r>
            <a:r>
              <a:rPr lang="en-US" sz="2400" dirty="0" err="1"/>
              <a:t>sro</a:t>
            </a:r>
            <a:r>
              <a:rPr lang="en-US" sz="2400" dirty="0"/>
              <a:t> </a:t>
            </a:r>
            <a:r>
              <a:rPr lang="en-US" sz="2400" dirty="0" err="1"/>
              <a:t>ybo</a:t>
            </a:r>
            <a:r>
              <a:rPr lang="en-US" sz="2400" dirty="0"/>
              <a:t> </a:t>
            </a:r>
            <a:r>
              <a:rPr lang="en-US" sz="2400" dirty="0" err="1"/>
              <a:t>lqc</a:t>
            </a:r>
            <a:r>
              <a:rPr lang="en-US" sz="2400" dirty="0"/>
              <a:t> </a:t>
            </a:r>
            <a:r>
              <a:rPr lang="en-US" sz="2400" dirty="0" err="1"/>
              <a:t>aap</a:t>
            </a:r>
            <a:r>
              <a:rPr lang="en-US" sz="2400" dirty="0"/>
              <a:t> </a:t>
            </a:r>
            <a:r>
              <a:rPr lang="en-US" sz="2400" dirty="0" err="1"/>
              <a:t>mbn</a:t>
            </a:r>
            <a:r>
              <a:rPr lang="en-US" sz="2400" dirty="0"/>
              <a:t> </a:t>
            </a:r>
            <a:r>
              <a:rPr lang="en-US" sz="2400" dirty="0" err="1"/>
              <a:t>scz</a:t>
            </a:r>
            <a:r>
              <a:rPr lang="en-US" sz="2400" dirty="0"/>
              <a:t> </a:t>
            </a:r>
            <a:r>
              <a:rPr lang="en-US" sz="2400" dirty="0" err="1"/>
              <a:t>rnt</a:t>
            </a:r>
            <a:r>
              <a:rPr lang="en-US" sz="2400" dirty="0"/>
              <a:t> </a:t>
            </a:r>
            <a:r>
              <a:rPr lang="en-US" sz="2400" dirty="0" err="1"/>
              <a:t>kfl</a:t>
            </a:r>
            <a:r>
              <a:rPr lang="en-US" sz="2400" dirty="0"/>
              <a:t> </a:t>
            </a:r>
            <a:r>
              <a:rPr lang="en-US" sz="2400" dirty="0" err="1"/>
              <a:t>mfm</a:t>
            </a:r>
            <a:r>
              <a:rPr lang="en-US" sz="2400" dirty="0"/>
              <a:t> </a:t>
            </a:r>
            <a:r>
              <a:rPr lang="en-US" sz="2400" dirty="0" err="1"/>
              <a:t>kwk</a:t>
            </a:r>
            <a:r>
              <a:rPr lang="en-US" sz="2400" dirty="0"/>
              <a:t> </a:t>
            </a:r>
            <a:r>
              <a:rPr lang="en-US" sz="2400" dirty="0" err="1"/>
              <a:t>tpd</a:t>
            </a:r>
            <a:r>
              <a:rPr lang="en-US" sz="2400" dirty="0"/>
              <a:t> </a:t>
            </a:r>
            <a:r>
              <a:rPr lang="en-US" sz="2400" dirty="0" err="1"/>
              <a:t>ysl</a:t>
            </a:r>
            <a:r>
              <a:rPr lang="en-US" sz="2400" dirty="0"/>
              <a:t> </a:t>
            </a:r>
            <a:r>
              <a:rPr lang="en-US" sz="2400" dirty="0" err="1"/>
              <a:t>eqg</a:t>
            </a:r>
            <a:r>
              <a:rPr lang="en-US" sz="2400" dirty="0"/>
              <a:t> </a:t>
            </a:r>
            <a:r>
              <a:rPr lang="en-US" sz="2400" dirty="0" err="1"/>
              <a:t>phq</a:t>
            </a:r>
            <a:r>
              <a:rPr lang="en-US" sz="2400" dirty="0"/>
              <a:t> </a:t>
            </a:r>
            <a:r>
              <a:rPr lang="en-US" sz="2400" dirty="0" err="1"/>
              <a:t>gup</a:t>
            </a:r>
            <a:r>
              <a:rPr lang="en-US" sz="2400" dirty="0"/>
              <a:t> </a:t>
            </a:r>
            <a:r>
              <a:rPr lang="en-US" sz="2400" dirty="0" err="1"/>
              <a:t>xkm</a:t>
            </a:r>
            <a:r>
              <a:rPr lang="en-US" sz="2400" dirty="0"/>
              <a:t> </a:t>
            </a:r>
            <a:r>
              <a:rPr lang="en-US" sz="2400" dirty="0" err="1"/>
              <a:t>zhn</a:t>
            </a:r>
            <a:r>
              <a:rPr lang="en-US" sz="2400" dirty="0"/>
              <a:t> </a:t>
            </a:r>
            <a:endParaRPr lang="en-US" sz="2400" dirty="0" smtClean="0"/>
          </a:p>
          <a:p>
            <a:endParaRPr lang="en-US" sz="2400" dirty="0"/>
          </a:p>
          <a:p>
            <a:r>
              <a:rPr lang="en-US" sz="2400" i="1" dirty="0"/>
              <a:t>- 100 random combinations of </a:t>
            </a:r>
            <a:r>
              <a:rPr lang="en-US" sz="2400" i="1" dirty="0" smtClean="0"/>
              <a:t>three letter </a:t>
            </a:r>
            <a:r>
              <a:rPr lang="en-US" sz="2400" i="1" dirty="0"/>
              <a:t>arrangements</a:t>
            </a:r>
          </a:p>
          <a:p>
            <a:pPr marL="0" indent="0">
              <a:buNone/>
            </a:pP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71</a:t>
            </a:fld>
            <a:endParaRPr lang="en-US" dirty="0"/>
          </a:p>
        </p:txBody>
      </p:sp>
      <p:grpSp>
        <p:nvGrpSpPr>
          <p:cNvPr id="9" name="Group 8"/>
          <p:cNvGrpSpPr/>
          <p:nvPr/>
        </p:nvGrpSpPr>
        <p:grpSpPr>
          <a:xfrm>
            <a:off x="2139781" y="2250831"/>
            <a:ext cx="8305481" cy="937846"/>
            <a:chOff x="2139781" y="2250831"/>
            <a:chExt cx="8305481" cy="937846"/>
          </a:xfrm>
        </p:grpSpPr>
        <p:sp>
          <p:nvSpPr>
            <p:cNvPr id="6" name="Rectangle 5"/>
            <p:cNvSpPr/>
            <p:nvPr/>
          </p:nvSpPr>
          <p:spPr>
            <a:xfrm>
              <a:off x="9900458" y="2250831"/>
              <a:ext cx="544804" cy="2696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39781" y="2919046"/>
              <a:ext cx="544804" cy="2696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21227" y="2919046"/>
              <a:ext cx="544804" cy="2696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06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Boggle at the Morris home</a:t>
            </a:r>
            <a:endParaRPr lang="en-US" dirty="0"/>
          </a:p>
        </p:txBody>
      </p:sp>
      <p:sp>
        <p:nvSpPr>
          <p:cNvPr id="3" name="Content Placeholder 2"/>
          <p:cNvSpPr>
            <a:spLocks noGrp="1"/>
          </p:cNvSpPr>
          <p:nvPr>
            <p:ph idx="1"/>
          </p:nvPr>
        </p:nvSpPr>
        <p:spPr>
          <a:xfrm>
            <a:off x="1097280" y="1845734"/>
            <a:ext cx="5608320" cy="4023360"/>
          </a:xfrm>
        </p:spPr>
        <p:txBody>
          <a:bodyPr>
            <a:normAutofit/>
          </a:bodyPr>
          <a:lstStyle/>
          <a:p>
            <a:r>
              <a:rPr lang="en-US" sz="2800" dirty="0" err="1" smtClean="0"/>
              <a:t>ure</a:t>
            </a:r>
            <a:r>
              <a:rPr lang="en-US" sz="2800" dirty="0" smtClean="0"/>
              <a:t> </a:t>
            </a:r>
            <a:r>
              <a:rPr lang="en-US" sz="2800" dirty="0" err="1" smtClean="0"/>
              <a:t>glurt</a:t>
            </a:r>
            <a:r>
              <a:rPr lang="en-US" sz="2800" dirty="0" smtClean="0"/>
              <a:t> </a:t>
            </a:r>
            <a:r>
              <a:rPr lang="en-US" sz="2800" dirty="0" err="1" smtClean="0"/>
              <a:t>gurt</a:t>
            </a:r>
            <a:r>
              <a:rPr lang="en-US" sz="2800" dirty="0" smtClean="0"/>
              <a:t> </a:t>
            </a:r>
            <a:r>
              <a:rPr lang="en-US" sz="2800" dirty="0" err="1" smtClean="0"/>
              <a:t>nort</a:t>
            </a:r>
            <a:r>
              <a:rPr lang="en-US" sz="2800" dirty="0" smtClean="0"/>
              <a:t> </a:t>
            </a:r>
            <a:r>
              <a:rPr lang="en-US" sz="2800" dirty="0" err="1" smtClean="0"/>
              <a:t>fac</a:t>
            </a:r>
            <a:r>
              <a:rPr lang="en-US" sz="2800" dirty="0" smtClean="0"/>
              <a:t> </a:t>
            </a:r>
            <a:r>
              <a:rPr lang="en-US" sz="2800" dirty="0" err="1" smtClean="0"/>
              <a:t>hac</a:t>
            </a:r>
            <a:r>
              <a:rPr lang="en-US" sz="2800" dirty="0" smtClean="0"/>
              <a:t> </a:t>
            </a:r>
            <a:r>
              <a:rPr lang="en-US" sz="2800" dirty="0" err="1" smtClean="0"/>
              <a:t>cun</a:t>
            </a:r>
            <a:r>
              <a:rPr lang="en-US" sz="2800" dirty="0" smtClean="0"/>
              <a:t> </a:t>
            </a:r>
            <a:r>
              <a:rPr lang="en-US" sz="2800" dirty="0" err="1" smtClean="0"/>
              <a:t>boco</a:t>
            </a:r>
            <a:r>
              <a:rPr lang="en-US" sz="2800" dirty="0" smtClean="0"/>
              <a:t> </a:t>
            </a:r>
            <a:r>
              <a:rPr lang="en-US" sz="2800" dirty="0" err="1" smtClean="0"/>
              <a:t>laft</a:t>
            </a:r>
            <a:r>
              <a:rPr lang="en-US" sz="2800" dirty="0" smtClean="0"/>
              <a:t> fait </a:t>
            </a:r>
            <a:r>
              <a:rPr lang="en-US" sz="2800" dirty="0" err="1" smtClean="0"/>
              <a:t>cait</a:t>
            </a:r>
            <a:r>
              <a:rPr lang="en-US" sz="2800" dirty="0" smtClean="0"/>
              <a:t> </a:t>
            </a:r>
            <a:r>
              <a:rPr lang="en-US" sz="2800" dirty="0" err="1" smtClean="0"/>
              <a:t>cail</a:t>
            </a:r>
            <a:r>
              <a:rPr lang="en-US" sz="2800" dirty="0" smtClean="0"/>
              <a:t> </a:t>
            </a:r>
            <a:r>
              <a:rPr lang="en-US" sz="2800" dirty="0" err="1" smtClean="0"/>
              <a:t>hait</a:t>
            </a:r>
            <a:r>
              <a:rPr lang="en-US" sz="2800" dirty="0" smtClean="0"/>
              <a:t> </a:t>
            </a:r>
            <a:r>
              <a:rPr lang="en-US" sz="2800" dirty="0" err="1" smtClean="0"/>
              <a:t>ment</a:t>
            </a:r>
            <a:r>
              <a:rPr lang="en-US" sz="2800" dirty="0" smtClean="0"/>
              <a:t> </a:t>
            </a:r>
            <a:r>
              <a:rPr lang="en-US" sz="2800" dirty="0" err="1" smtClean="0"/>
              <a:t>catn</a:t>
            </a:r>
            <a:r>
              <a:rPr lang="en-US" sz="2800" dirty="0" smtClean="0"/>
              <a:t> </a:t>
            </a:r>
            <a:r>
              <a:rPr lang="en-US" sz="2800" dirty="0" err="1" smtClean="0"/>
              <a:t>saten</a:t>
            </a:r>
            <a:r>
              <a:rPr lang="en-US" sz="2800" dirty="0" smtClean="0"/>
              <a:t> </a:t>
            </a:r>
            <a:r>
              <a:rPr lang="en-US" sz="2800" dirty="0" err="1" smtClean="0"/>
              <a:t>sut</a:t>
            </a:r>
            <a:r>
              <a:rPr lang="en-US" sz="2800" dirty="0" smtClean="0"/>
              <a:t> </a:t>
            </a:r>
            <a:r>
              <a:rPr lang="en-US" sz="2800" dirty="0" err="1" smtClean="0"/>
              <a:t>tas</a:t>
            </a:r>
            <a:r>
              <a:rPr lang="en-US" sz="2800" dirty="0" smtClean="0"/>
              <a:t> </a:t>
            </a:r>
            <a:r>
              <a:rPr lang="en-US" sz="2800" dirty="0" err="1" smtClean="0"/>
              <a:t>coe</a:t>
            </a:r>
            <a:r>
              <a:rPr lang="en-US" sz="2800" dirty="0" smtClean="0"/>
              <a:t> </a:t>
            </a:r>
            <a:r>
              <a:rPr lang="en-US" sz="2800" dirty="0" err="1" smtClean="0"/>
              <a:t>bune</a:t>
            </a:r>
            <a:r>
              <a:rPr lang="en-US" sz="2800" dirty="0" smtClean="0"/>
              <a:t> </a:t>
            </a:r>
            <a:r>
              <a:rPr lang="en-US" sz="2800" dirty="0" err="1" smtClean="0"/>
              <a:t>cas</a:t>
            </a:r>
            <a:r>
              <a:rPr lang="en-US" sz="2800" dirty="0" smtClean="0"/>
              <a:t> </a:t>
            </a:r>
            <a:r>
              <a:rPr lang="en-US" sz="2800" dirty="0" err="1" smtClean="0"/>
              <a:t>tuc</a:t>
            </a:r>
            <a:r>
              <a:rPr lang="en-US" sz="2800" dirty="0" smtClean="0"/>
              <a:t> </a:t>
            </a:r>
            <a:r>
              <a:rPr lang="en-US" sz="2800" dirty="0" err="1" smtClean="0"/>
              <a:t>tucs</a:t>
            </a:r>
            <a:r>
              <a:rPr lang="en-US" sz="2800" dirty="0" smtClean="0"/>
              <a:t> </a:t>
            </a:r>
            <a:r>
              <a:rPr lang="en-US" sz="2800" dirty="0" err="1" smtClean="0"/>
              <a:t>suc</a:t>
            </a:r>
            <a:r>
              <a:rPr lang="en-US" sz="2800" dirty="0" smtClean="0"/>
              <a:t> </a:t>
            </a:r>
            <a:r>
              <a:rPr lang="en-US" sz="2800" dirty="0" err="1" smtClean="0"/>
              <a:t>sucs</a:t>
            </a:r>
            <a:r>
              <a:rPr lang="en-US" sz="2800" dirty="0" smtClean="0"/>
              <a:t> </a:t>
            </a:r>
            <a:r>
              <a:rPr lang="en-US" sz="2800" dirty="0" err="1" smtClean="0"/>
              <a:t>cune</a:t>
            </a:r>
            <a:r>
              <a:rPr lang="en-US" sz="2800" dirty="0" smtClean="0"/>
              <a:t> </a:t>
            </a:r>
            <a:r>
              <a:rPr lang="en-US" sz="2800" dirty="0" err="1" smtClean="0"/>
              <a:t>entt</a:t>
            </a:r>
            <a:r>
              <a:rPr lang="en-US" sz="2800" dirty="0" smtClean="0"/>
              <a:t> </a:t>
            </a:r>
            <a:r>
              <a:rPr lang="en-US" sz="2800" dirty="0" err="1" smtClean="0"/>
              <a:t>soco</a:t>
            </a:r>
            <a:r>
              <a:rPr lang="en-US" sz="2800" dirty="0" smtClean="0"/>
              <a:t> </a:t>
            </a:r>
            <a:r>
              <a:rPr lang="en-US" sz="2800" dirty="0" err="1" smtClean="0"/>
              <a:t>voco</a:t>
            </a:r>
            <a:r>
              <a:rPr lang="en-US" sz="2800" dirty="0" smtClean="0"/>
              <a:t> </a:t>
            </a:r>
            <a:r>
              <a:rPr lang="en-US" sz="2800" dirty="0" err="1" smtClean="0"/>
              <a:t>boe</a:t>
            </a:r>
            <a:r>
              <a:rPr lang="en-US" sz="2800" dirty="0" smtClean="0"/>
              <a:t> </a:t>
            </a:r>
            <a:r>
              <a:rPr lang="en-US" sz="2800" dirty="0" err="1" smtClean="0"/>
              <a:t>jober</a:t>
            </a:r>
            <a:r>
              <a:rPr lang="en-US" sz="2800" dirty="0" smtClean="0"/>
              <a:t> </a:t>
            </a:r>
            <a:r>
              <a:rPr lang="en-US" sz="2800" dirty="0" err="1" smtClean="0"/>
              <a:t>eiw</a:t>
            </a:r>
            <a:r>
              <a:rPr lang="en-US" sz="2800" dirty="0" smtClean="0"/>
              <a:t> </a:t>
            </a:r>
            <a:r>
              <a:rPr lang="en-US" sz="2800" dirty="0" err="1" smtClean="0"/>
              <a:t>bue</a:t>
            </a:r>
            <a:r>
              <a:rPr lang="en-US" sz="2800" dirty="0" smtClean="0"/>
              <a:t> </a:t>
            </a:r>
            <a:r>
              <a:rPr lang="en-US" sz="2800" dirty="0" err="1" smtClean="0"/>
              <a:t>buer</a:t>
            </a:r>
            <a:r>
              <a:rPr lang="en-US" sz="2800" dirty="0" smtClean="0"/>
              <a:t> </a:t>
            </a:r>
            <a:r>
              <a:rPr lang="en-US" sz="2800" dirty="0" err="1" smtClean="0"/>
              <a:t>vue</a:t>
            </a:r>
            <a:r>
              <a:rPr lang="en-US" sz="2800" dirty="0" smtClean="0"/>
              <a:t> </a:t>
            </a:r>
            <a:r>
              <a:rPr lang="en-US" sz="2800" dirty="0" err="1" smtClean="0"/>
              <a:t>sode</a:t>
            </a:r>
            <a:r>
              <a:rPr lang="en-US" sz="2800" dirty="0" smtClean="0"/>
              <a:t> </a:t>
            </a:r>
            <a:r>
              <a:rPr lang="en-US" sz="2800" dirty="0" err="1" smtClean="0"/>
              <a:t>bew</a:t>
            </a:r>
            <a:r>
              <a:rPr lang="en-US" sz="2800" dirty="0" smtClean="0"/>
              <a:t> </a:t>
            </a:r>
            <a:r>
              <a:rPr lang="en-US" sz="2800" dirty="0" err="1" smtClean="0"/>
              <a:t>buier</a:t>
            </a:r>
            <a:r>
              <a:rPr lang="en-US" sz="2800" dirty="0" smtClean="0"/>
              <a:t> dob </a:t>
            </a:r>
            <a:r>
              <a:rPr lang="en-US" sz="2800" dirty="0" err="1" smtClean="0"/>
              <a:t>hed</a:t>
            </a:r>
            <a:r>
              <a:rPr lang="en-US" sz="2800" dirty="0" smtClean="0"/>
              <a:t> </a:t>
            </a:r>
            <a:r>
              <a:rPr lang="en-US" sz="2800" dirty="0" err="1" smtClean="0"/>
              <a:t>heds</a:t>
            </a:r>
            <a:r>
              <a:rPr lang="en-US" sz="2800" dirty="0" smtClean="0"/>
              <a:t> </a:t>
            </a:r>
            <a:endParaRPr lang="en-US" sz="28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4315" y="2004647"/>
            <a:ext cx="4281365" cy="3425092"/>
          </a:xfrm>
          <a:prstGeom prst="rect">
            <a:avLst/>
          </a:prstGeom>
        </p:spPr>
      </p:pic>
    </p:spTree>
    <p:extLst>
      <p:ext uri="{BB962C8B-B14F-4D97-AF65-F5344CB8AC3E}">
        <p14:creationId xmlns:p14="http://schemas.microsoft.com/office/powerpoint/2010/main" val="5885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we started with real words?</a:t>
            </a:r>
            <a:endParaRPr lang="en-US" dirty="0"/>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2400" dirty="0" smtClean="0"/>
              <a:t>Optimize rob plot wren breakfast scale correspond billowy gullible </a:t>
            </a:r>
            <a:r>
              <a:rPr lang="en-US" sz="2400" dirty="0" smtClean="0">
                <a:solidFill>
                  <a:srgbClr val="00B050"/>
                </a:solidFill>
              </a:rPr>
              <a:t>real hate </a:t>
            </a:r>
            <a:r>
              <a:rPr lang="en-US" sz="2400" dirty="0" smtClean="0"/>
              <a:t>bustling lie leak efficacious.</a:t>
            </a:r>
          </a:p>
          <a:p>
            <a:pPr>
              <a:buFont typeface="Arial" panose="020B0604020202020204" pitchFamily="34" charset="0"/>
              <a:buChar char="•"/>
            </a:pPr>
            <a:r>
              <a:rPr lang="en-US" sz="2400" dirty="0" smtClean="0">
                <a:solidFill>
                  <a:srgbClr val="00B050"/>
                </a:solidFill>
              </a:rPr>
              <a:t>Limp past </a:t>
            </a:r>
            <a:r>
              <a:rPr lang="en-US" sz="2400" dirty="0" smtClean="0"/>
              <a:t>believe </a:t>
            </a:r>
            <a:r>
              <a:rPr lang="en-US" sz="2400" dirty="0" smtClean="0">
                <a:solidFill>
                  <a:srgbClr val="00B050"/>
                </a:solidFill>
              </a:rPr>
              <a:t>cover four </a:t>
            </a:r>
            <a:r>
              <a:rPr lang="en-US" sz="2400" dirty="0" smtClean="0"/>
              <a:t>melted sew prosecute alert </a:t>
            </a:r>
            <a:r>
              <a:rPr lang="en-US" sz="2400" dirty="0" smtClean="0">
                <a:solidFill>
                  <a:srgbClr val="00B050"/>
                </a:solidFill>
              </a:rPr>
              <a:t>spot crooked </a:t>
            </a:r>
            <a:r>
              <a:rPr lang="en-US" sz="2400" dirty="0" smtClean="0"/>
              <a:t>strive contradict break threatening.</a:t>
            </a:r>
          </a:p>
          <a:p>
            <a:pPr>
              <a:buFont typeface="Arial" panose="020B0604020202020204" pitchFamily="34" charset="0"/>
              <a:buChar char="•"/>
            </a:pPr>
            <a:r>
              <a:rPr lang="en-US" sz="2400" dirty="0" smtClean="0"/>
              <a:t>Shame dream vanish assert impart face innovate skid sad plant leather </a:t>
            </a:r>
            <a:r>
              <a:rPr lang="en-US" sz="2400" dirty="0" smtClean="0">
                <a:solidFill>
                  <a:srgbClr val="00B050"/>
                </a:solidFill>
              </a:rPr>
              <a:t>boil damaged greasy</a:t>
            </a:r>
            <a:r>
              <a:rPr lang="en-US" sz="2400" dirty="0" smtClean="0"/>
              <a:t> stereotyped.</a:t>
            </a:r>
          </a:p>
          <a:p>
            <a:pPr>
              <a:buFont typeface="Arial" panose="020B0604020202020204" pitchFamily="34" charset="0"/>
              <a:buChar char="•"/>
            </a:pPr>
            <a:r>
              <a:rPr lang="en-US" sz="2400" dirty="0" smtClean="0"/>
              <a:t>Tightfisted camp encourage contradict corrode handsome squeamish faucet bent sprout bewildered </a:t>
            </a:r>
            <a:r>
              <a:rPr lang="en-US" sz="2400" dirty="0" smtClean="0">
                <a:solidFill>
                  <a:schemeClr val="accent3"/>
                </a:solidFill>
              </a:rPr>
              <a:t>wish elderly </a:t>
            </a:r>
            <a:r>
              <a:rPr lang="en-US" sz="2400" dirty="0" smtClean="0"/>
              <a:t>dedicate sincere.</a:t>
            </a:r>
          </a:p>
          <a:p>
            <a:pPr>
              <a:buFont typeface="Arial" panose="020B0604020202020204" pitchFamily="34" charset="0"/>
              <a:buChar char="•"/>
            </a:pPr>
            <a:r>
              <a:rPr lang="en-US" sz="2400" dirty="0" smtClean="0"/>
              <a:t>Offset book balance highfalutin course solicit dress bomb sweet frighten lean rambunctious obtain development practice.</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73</a:t>
            </a:fld>
            <a:endParaRPr lang="en-US" dirty="0"/>
          </a:p>
        </p:txBody>
      </p:sp>
    </p:spTree>
    <p:extLst>
      <p:ext uri="{BB962C8B-B14F-4D97-AF65-F5344CB8AC3E}">
        <p14:creationId xmlns:p14="http://schemas.microsoft.com/office/powerpoint/2010/main" val="27193651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a:t>
            </a:r>
            <a:endParaRPr lang="en-US" dirty="0"/>
          </a:p>
        </p:txBody>
      </p:sp>
      <p:sp>
        <p:nvSpPr>
          <p:cNvPr id="3" name="Content Placeholder 2"/>
          <p:cNvSpPr>
            <a:spLocks noGrp="1"/>
          </p:cNvSpPr>
          <p:nvPr>
            <p:ph idx="1"/>
          </p:nvPr>
        </p:nvSpPr>
        <p:spPr/>
        <p:txBody>
          <a:bodyPr>
            <a:normAutofit/>
          </a:bodyPr>
          <a:lstStyle/>
          <a:p>
            <a:r>
              <a:rPr lang="en-US" sz="2400" dirty="0" smtClean="0"/>
              <a:t>Language has rules which must be obeyed in order for the “language” to impart a meaning.</a:t>
            </a:r>
          </a:p>
          <a:p>
            <a:pPr lvl="1">
              <a:buFont typeface="Arial" panose="020B0604020202020204" pitchFamily="34" charset="0"/>
              <a:buChar char="•"/>
            </a:pPr>
            <a:r>
              <a:rPr lang="en-US" sz="2200" dirty="0" smtClean="0"/>
              <a:t>Combinations of letters only produce meaningful words if that combination was already assigned, and recognized</a:t>
            </a:r>
          </a:p>
          <a:p>
            <a:pPr lvl="1">
              <a:buFont typeface="Arial" panose="020B0604020202020204" pitchFamily="34" charset="0"/>
              <a:buChar char="•"/>
            </a:pPr>
            <a:r>
              <a:rPr lang="en-US" sz="2200" dirty="0"/>
              <a:t>T</a:t>
            </a:r>
            <a:r>
              <a:rPr lang="en-US" sz="2200" dirty="0" smtClean="0"/>
              <a:t>he meaning and intent come before the word.</a:t>
            </a:r>
          </a:p>
          <a:p>
            <a:pPr lvl="1">
              <a:buFont typeface="Arial" panose="020B0604020202020204" pitchFamily="34" charset="0"/>
              <a:buChar char="•"/>
            </a:pPr>
            <a:r>
              <a:rPr lang="en-US" sz="2200" dirty="0" smtClean="0"/>
              <a:t>The longer the length, the less likely it is to randomly generate a meaningful word</a:t>
            </a:r>
          </a:p>
          <a:p>
            <a:pPr lvl="1">
              <a:buFont typeface="Arial" panose="020B0604020202020204" pitchFamily="34" charset="0"/>
              <a:buChar char="•"/>
            </a:pPr>
            <a:r>
              <a:rPr lang="en-US" sz="2200" dirty="0" smtClean="0"/>
              <a:t>Word order and sentences have rules of logic and syntax</a:t>
            </a:r>
          </a:p>
          <a:p>
            <a:pPr lvl="1">
              <a:buFont typeface="Arial" panose="020B0604020202020204" pitchFamily="34" charset="0"/>
              <a:buChar char="•"/>
            </a:pPr>
            <a:endParaRPr lang="en-US" sz="2200" dirty="0"/>
          </a:p>
          <a:p>
            <a:pPr marL="0" indent="0">
              <a:buNone/>
            </a:pPr>
            <a:r>
              <a:rPr lang="en-US" sz="2400" dirty="0" smtClean="0"/>
              <a:t>Ultimately this means language can only exist when there is intelligence behind the creator of the language.</a:t>
            </a:r>
          </a:p>
          <a:p>
            <a:pPr lvl="1">
              <a:buFont typeface="Arial" panose="020B0604020202020204" pitchFamily="34" charset="0"/>
              <a:buChar char="•"/>
            </a:pPr>
            <a:endParaRPr lang="en-US" sz="22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74</a:t>
            </a:fld>
            <a:endParaRPr lang="en-US" dirty="0"/>
          </a:p>
        </p:txBody>
      </p:sp>
    </p:spTree>
    <p:extLst>
      <p:ext uri="{BB962C8B-B14F-4D97-AF65-F5344CB8AC3E}">
        <p14:creationId xmlns:p14="http://schemas.microsoft.com/office/powerpoint/2010/main" val="40297845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important aspect of language</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a:t>00100010 01001001 01101110 00100000 01110100 01101000 01100101 00100000 01100010 01100101 01100111 01101001 01101110 01101110 01101001 01101110 01100111 00100000 01000111 01101111 01100100 00100000 01110100 01101000 01100101 00100000 01101000 01100101 01100001 01110110 01100101 01101110 01110011 00100000 01100001 01101110 01100100 00100000 01110100 01101000 01100101 00100000 01100101 01100001 01110010 01110100 01101000 00101110 </a:t>
            </a:r>
            <a:r>
              <a:rPr lang="en-US" sz="2400" dirty="0" smtClean="0"/>
              <a:t>00100010</a:t>
            </a:r>
          </a:p>
          <a:p>
            <a:endParaRPr lang="en-US" sz="2400" dirty="0"/>
          </a:p>
          <a:p>
            <a:r>
              <a:rPr lang="en-US" sz="2800" dirty="0" smtClean="0">
                <a:solidFill>
                  <a:schemeClr val="accent2">
                    <a:lumMod val="75000"/>
                  </a:schemeClr>
                </a:solidFill>
              </a:rPr>
              <a:t>“In the beginning God created the heavens and the earth.”</a:t>
            </a:r>
          </a:p>
          <a:p>
            <a:endParaRPr lang="en-US" sz="2800" dirty="0">
              <a:solidFill>
                <a:schemeClr val="accent2">
                  <a:lumMod val="75000"/>
                </a:schemeClr>
              </a:solidFill>
            </a:endParaRPr>
          </a:p>
          <a:p>
            <a:r>
              <a:rPr lang="en-US" sz="2800" dirty="0" smtClean="0">
                <a:solidFill>
                  <a:schemeClr val="accent2">
                    <a:lumMod val="75000"/>
                  </a:schemeClr>
                </a:solidFill>
              </a:rPr>
              <a:t>Tra</a:t>
            </a:r>
            <a:r>
              <a:rPr lang="en-US" sz="2800" dirty="0" smtClean="0">
                <a:solidFill>
                  <a:schemeClr val="tx1"/>
                </a:solidFill>
              </a:rPr>
              <a:t>nslation of languages also requires intelligence.</a:t>
            </a:r>
            <a:endParaRPr lang="en-US" sz="2800" dirty="0">
              <a:solidFill>
                <a:schemeClr val="tx1"/>
              </a:solidFill>
            </a:endParaRPr>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75</a:t>
            </a:fld>
            <a:endParaRPr lang="en-US" dirty="0"/>
          </a:p>
        </p:txBody>
      </p:sp>
    </p:spTree>
    <p:extLst>
      <p:ext uri="{BB962C8B-B14F-4D97-AF65-F5344CB8AC3E}">
        <p14:creationId xmlns:p14="http://schemas.microsoft.com/office/powerpoint/2010/main" val="30445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what’s the point?</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796" y="2307872"/>
            <a:ext cx="2578100" cy="3581400"/>
          </a:xfrm>
          <a:prstGeom prst="rect">
            <a:avLst/>
          </a:prstGeom>
        </p:spPr>
      </p:pic>
      <p:grpSp>
        <p:nvGrpSpPr>
          <p:cNvPr id="19" name="Group 18"/>
          <p:cNvGrpSpPr/>
          <p:nvPr/>
        </p:nvGrpSpPr>
        <p:grpSpPr>
          <a:xfrm>
            <a:off x="8188894" y="3371889"/>
            <a:ext cx="1723292" cy="1453367"/>
            <a:chOff x="6799389" y="3212415"/>
            <a:chExt cx="1723292" cy="1453367"/>
          </a:xfrm>
        </p:grpSpPr>
        <p:sp>
          <p:nvSpPr>
            <p:cNvPr id="7" name="Oval 6"/>
            <p:cNvSpPr/>
            <p:nvPr/>
          </p:nvSpPr>
          <p:spPr>
            <a:xfrm>
              <a:off x="6858005" y="3856889"/>
              <a:ext cx="527538" cy="480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10405" y="4185136"/>
              <a:ext cx="527538" cy="480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03482" y="4063216"/>
              <a:ext cx="527538" cy="48064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420713" y="3790655"/>
              <a:ext cx="527538" cy="48064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344511" y="3491130"/>
              <a:ext cx="527538" cy="4806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38649" y="3212415"/>
              <a:ext cx="527538" cy="480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669827" y="3212415"/>
              <a:ext cx="527538" cy="4806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89282" y="3260185"/>
              <a:ext cx="527538" cy="48064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95143" y="3582571"/>
              <a:ext cx="527538" cy="48064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948251" y="3869969"/>
              <a:ext cx="527538" cy="4806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01712" y="4142531"/>
              <a:ext cx="527538" cy="48064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99389" y="3518093"/>
              <a:ext cx="527538" cy="48064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7960295" y="5018072"/>
            <a:ext cx="2227384" cy="646331"/>
          </a:xfrm>
          <a:prstGeom prst="rect">
            <a:avLst/>
          </a:prstGeom>
          <a:noFill/>
        </p:spPr>
        <p:txBody>
          <a:bodyPr wrap="square" rtlCol="0">
            <a:spAutoFit/>
          </a:bodyPr>
          <a:lstStyle/>
          <a:p>
            <a:pPr algn="ctr"/>
            <a:r>
              <a:rPr lang="en-US" sz="3600" dirty="0" smtClean="0"/>
              <a:t>Enzyme</a:t>
            </a:r>
            <a:endParaRPr lang="en-US" sz="3600" dirty="0"/>
          </a:p>
        </p:txBody>
      </p:sp>
      <p:sp>
        <p:nvSpPr>
          <p:cNvPr id="21" name="TextBox 20"/>
          <p:cNvSpPr txBox="1"/>
          <p:nvPr/>
        </p:nvSpPr>
        <p:spPr>
          <a:xfrm>
            <a:off x="373425" y="2996746"/>
            <a:ext cx="2227384" cy="646331"/>
          </a:xfrm>
          <a:prstGeom prst="rect">
            <a:avLst/>
          </a:prstGeom>
          <a:noFill/>
        </p:spPr>
        <p:txBody>
          <a:bodyPr wrap="square" rtlCol="0">
            <a:spAutoFit/>
          </a:bodyPr>
          <a:lstStyle/>
          <a:p>
            <a:pPr algn="ctr"/>
            <a:r>
              <a:rPr lang="en-US" sz="3600" dirty="0" smtClean="0"/>
              <a:t>DNA</a:t>
            </a:r>
            <a:endParaRPr lang="en-US" sz="3600" dirty="0"/>
          </a:p>
        </p:txBody>
      </p:sp>
      <p:sp>
        <p:nvSpPr>
          <p:cNvPr id="23" name="TextBox 22"/>
          <p:cNvSpPr txBox="1"/>
          <p:nvPr/>
        </p:nvSpPr>
        <p:spPr>
          <a:xfrm>
            <a:off x="5012788" y="2528698"/>
            <a:ext cx="2227384" cy="3154710"/>
          </a:xfrm>
          <a:prstGeom prst="rect">
            <a:avLst/>
          </a:prstGeom>
          <a:noFill/>
        </p:spPr>
        <p:txBody>
          <a:bodyPr wrap="square" rtlCol="0">
            <a:spAutoFit/>
          </a:bodyPr>
          <a:lstStyle/>
          <a:p>
            <a:pPr algn="ctr"/>
            <a:r>
              <a:rPr lang="en-US" sz="19900" dirty="0" smtClean="0">
                <a:solidFill>
                  <a:srgbClr val="FF0000"/>
                </a:solidFill>
                <a:latin typeface="Berlin Sans FB Demi" panose="020E0802020502020306" pitchFamily="34" charset="0"/>
              </a:rPr>
              <a:t>?</a:t>
            </a:r>
            <a:endParaRPr lang="en-US" sz="19900" dirty="0">
              <a:solidFill>
                <a:srgbClr val="FF0000"/>
              </a:solidFill>
              <a:latin typeface="Berlin Sans FB Demi" panose="020E0802020502020306" pitchFamily="34" charset="0"/>
            </a:endParaRPr>
          </a:p>
        </p:txBody>
      </p:sp>
      <p:sp>
        <p:nvSpPr>
          <p:cNvPr id="24" name="TextBox 23"/>
          <p:cNvSpPr txBox="1"/>
          <p:nvPr/>
        </p:nvSpPr>
        <p:spPr>
          <a:xfrm>
            <a:off x="4532243" y="2725558"/>
            <a:ext cx="3351849" cy="2862322"/>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600" dirty="0" smtClean="0"/>
              <a:t>DNA and enzymes are both languages – but different languages</a:t>
            </a:r>
            <a:endParaRPr lang="en-US" sz="3600" dirty="0"/>
          </a:p>
        </p:txBody>
      </p:sp>
      <p:sp>
        <p:nvSpPr>
          <p:cNvPr id="25" name="TextBox 24"/>
          <p:cNvSpPr txBox="1"/>
          <p:nvPr/>
        </p:nvSpPr>
        <p:spPr>
          <a:xfrm>
            <a:off x="3610672" y="5692342"/>
            <a:ext cx="5031616" cy="584775"/>
          </a:xfrm>
          <a:prstGeom prst="rect">
            <a:avLst/>
          </a:prstGeom>
          <a:noFill/>
        </p:spPr>
        <p:txBody>
          <a:bodyPr wrap="square" rtlCol="0">
            <a:spAutoFit/>
          </a:bodyPr>
          <a:lstStyle/>
          <a:p>
            <a:pPr algn="ctr"/>
            <a:r>
              <a:rPr lang="en-US" sz="3200" dirty="0" smtClean="0"/>
              <a:t>What does this mean then?</a:t>
            </a:r>
            <a:endParaRPr lang="en-US" sz="3200" dirty="0"/>
          </a:p>
        </p:txBody>
      </p:sp>
    </p:spTree>
    <p:extLst>
      <p:ext uri="{BB962C8B-B14F-4D97-AF65-F5344CB8AC3E}">
        <p14:creationId xmlns:p14="http://schemas.microsoft.com/office/powerpoint/2010/main" val="380331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example 5B - language</a:t>
            </a:r>
            <a:endParaRPr lang="en-US" dirty="0"/>
          </a:p>
        </p:txBody>
      </p:sp>
      <p:sp>
        <p:nvSpPr>
          <p:cNvPr id="3" name="Content Placeholder 2"/>
          <p:cNvSpPr>
            <a:spLocks noGrp="1"/>
          </p:cNvSpPr>
          <p:nvPr>
            <p:ph idx="1"/>
          </p:nvPr>
        </p:nvSpPr>
        <p:spPr>
          <a:xfrm>
            <a:off x="1097280" y="1845733"/>
            <a:ext cx="10058400" cy="4390943"/>
          </a:xfrm>
        </p:spPr>
        <p:txBody>
          <a:bodyPr>
            <a:normAutofit fontScale="92500" lnSpcReduction="20000"/>
          </a:bodyPr>
          <a:lstStyle/>
          <a:p>
            <a:r>
              <a:rPr lang="en-US" sz="2400" dirty="0" smtClean="0"/>
              <a:t>If DNA and enzymes are examples of true and distinct languages, then:</a:t>
            </a:r>
          </a:p>
          <a:p>
            <a:pPr lvl="1">
              <a:buFont typeface="Arial" panose="020B0604020202020204" pitchFamily="34" charset="0"/>
              <a:buChar char="•"/>
            </a:pPr>
            <a:r>
              <a:rPr lang="en-US" sz="2400" dirty="0" smtClean="0"/>
              <a:t>The sequence of individual components within DNA has a meaning</a:t>
            </a:r>
            <a:r>
              <a:rPr lang="en-US" sz="2400" dirty="0"/>
              <a:t> </a:t>
            </a:r>
            <a:r>
              <a:rPr lang="en-US" sz="2400" dirty="0" smtClean="0"/>
              <a:t>which is also understood by enzymes</a:t>
            </a:r>
          </a:p>
          <a:p>
            <a:pPr lvl="1">
              <a:buFont typeface="Arial" panose="020B0604020202020204" pitchFamily="34" charset="0"/>
              <a:buChar char="•"/>
            </a:pPr>
            <a:r>
              <a:rPr lang="en-US" sz="2400" dirty="0" smtClean="0"/>
              <a:t>The actual sequence of individual components within these languages is essential to retain the same message</a:t>
            </a:r>
          </a:p>
          <a:p>
            <a:pPr lvl="2">
              <a:buFont typeface="Arial" panose="020B0604020202020204" pitchFamily="34" charset="0"/>
              <a:buChar char="•"/>
            </a:pPr>
            <a:r>
              <a:rPr lang="en-US" sz="2000" dirty="0" smtClean="0"/>
              <a:t>Essential for the “words”</a:t>
            </a:r>
          </a:p>
          <a:p>
            <a:pPr lvl="2">
              <a:buFont typeface="Arial" panose="020B0604020202020204" pitchFamily="34" charset="0"/>
              <a:buChar char="•"/>
            </a:pPr>
            <a:r>
              <a:rPr lang="en-US" sz="2000" dirty="0" smtClean="0"/>
              <a:t>Essential for the “sentences”</a:t>
            </a:r>
          </a:p>
          <a:p>
            <a:pPr lvl="2">
              <a:buFont typeface="Arial" panose="020B0604020202020204" pitchFamily="34" charset="0"/>
              <a:buChar char="•"/>
            </a:pPr>
            <a:r>
              <a:rPr lang="en-US" sz="2000" dirty="0" smtClean="0"/>
              <a:t>Other “grammar rules” also apply</a:t>
            </a:r>
          </a:p>
          <a:p>
            <a:pPr lvl="1">
              <a:buFont typeface="Arial" panose="020B0604020202020204" pitchFamily="34" charset="0"/>
              <a:buChar char="•"/>
            </a:pPr>
            <a:r>
              <a:rPr lang="en-US" sz="2400" dirty="0" smtClean="0"/>
              <a:t>The “message” is the “work” which is done by the enzymes</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smtClean="0"/>
              <a:t>If the “message” changes then the “work” doesn’t get done</a:t>
            </a:r>
          </a:p>
          <a:p>
            <a:pPr lvl="1">
              <a:buFont typeface="Arial" panose="020B0604020202020204" pitchFamily="34" charset="0"/>
              <a:buChar char="•"/>
            </a:pPr>
            <a:endParaRPr lang="en-US" sz="2400" dirty="0"/>
          </a:p>
          <a:p>
            <a:pPr marL="0" indent="0">
              <a:buNone/>
            </a:pPr>
            <a:r>
              <a:rPr lang="en-US" sz="2600" b="1" dirty="0" smtClean="0"/>
              <a:t>If DNA and enzymes are languages, then they must have originated from an intelligent source</a:t>
            </a:r>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77</a:t>
            </a:fld>
            <a:endParaRPr lang="en-US" dirty="0"/>
          </a:p>
        </p:txBody>
      </p:sp>
    </p:spTree>
    <p:extLst>
      <p:ext uri="{BB962C8B-B14F-4D97-AF65-F5344CB8AC3E}">
        <p14:creationId xmlns:p14="http://schemas.microsoft.com/office/powerpoint/2010/main" val="38331857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from the message to the work</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4938" y="1795975"/>
            <a:ext cx="4541851" cy="4346270"/>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78</a:t>
            </a:fld>
            <a:endParaRPr lang="en-US" dirty="0"/>
          </a:p>
        </p:txBody>
      </p:sp>
    </p:spTree>
    <p:extLst>
      <p:ext uri="{BB962C8B-B14F-4D97-AF65-F5344CB8AC3E}">
        <p14:creationId xmlns:p14="http://schemas.microsoft.com/office/powerpoint/2010/main" val="27869954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of DNA – transcription</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79</a:t>
            </a:fld>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3802" y="1919443"/>
            <a:ext cx="7807570" cy="4135902"/>
          </a:xfrm>
        </p:spPr>
      </p:pic>
    </p:spTree>
    <p:extLst>
      <p:ext uri="{BB962C8B-B14F-4D97-AF65-F5344CB8AC3E}">
        <p14:creationId xmlns:p14="http://schemas.microsoft.com/office/powerpoint/2010/main" val="1222539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matter of faith</a:t>
            </a:r>
            <a:endParaRPr lang="en-US" dirty="0"/>
          </a:p>
        </p:txBody>
      </p:sp>
      <p:sp>
        <p:nvSpPr>
          <p:cNvPr id="3" name="Content Placeholder 2"/>
          <p:cNvSpPr>
            <a:spLocks noGrp="1"/>
          </p:cNvSpPr>
          <p:nvPr>
            <p:ph idx="1"/>
          </p:nvPr>
        </p:nvSpPr>
        <p:spPr/>
        <p:txBody>
          <a:bodyPr>
            <a:normAutofit/>
          </a:bodyPr>
          <a:lstStyle/>
          <a:p>
            <a:r>
              <a:rPr lang="en-US" sz="2400" dirty="0" smtClean="0"/>
              <a:t>Believing in God as the Creator of this universe is a matter of faith and as a matter of faith, we should caution against attempts to “prove” creation through science.</a:t>
            </a:r>
          </a:p>
          <a:p>
            <a:pPr marL="91440" lvl="1" indent="-91440">
              <a:spcBef>
                <a:spcPts val="1200"/>
              </a:spcBef>
              <a:spcAft>
                <a:spcPts val="200"/>
              </a:spcAft>
              <a:buSzPct val="100000"/>
              <a:buFont typeface="Calibri" panose="020F0502020204030204" pitchFamily="34" charset="0"/>
              <a:buChar char=" "/>
            </a:pPr>
            <a:r>
              <a:rPr lang="en-US" sz="2400" b="1" dirty="0"/>
              <a:t>Hebrews </a:t>
            </a:r>
            <a:r>
              <a:rPr lang="en-US" sz="2400" b="1" dirty="0" smtClean="0"/>
              <a:t>11:1, 3 </a:t>
            </a:r>
            <a:r>
              <a:rPr lang="en-US" sz="2400" dirty="0"/>
              <a:t>– </a:t>
            </a:r>
            <a:r>
              <a:rPr lang="en-US" sz="2400" dirty="0" smtClean="0"/>
              <a:t>“Now faith is the substance of things hoped for and the evidence of things not seen…By </a:t>
            </a:r>
            <a:r>
              <a:rPr lang="en-US" sz="2400" dirty="0"/>
              <a:t>faith we understand that the universe was created by the word of God, so that what is seen was not made out of things that are visible</a:t>
            </a:r>
            <a:r>
              <a:rPr lang="en-US" sz="2400" dirty="0" smtClean="0"/>
              <a:t>.”</a:t>
            </a:r>
          </a:p>
          <a:p>
            <a:pPr marL="640080" lvl="2" indent="-457200">
              <a:spcBef>
                <a:spcPts val="1200"/>
              </a:spcBef>
              <a:spcAft>
                <a:spcPts val="200"/>
              </a:spcAft>
              <a:buSzPct val="100000"/>
              <a:buFont typeface="Arial" panose="020B0604020202020204" pitchFamily="34" charset="0"/>
              <a:buChar char="•"/>
            </a:pPr>
            <a:r>
              <a:rPr lang="en-US" sz="2400" dirty="0" smtClean="0"/>
              <a:t>“substance” – essence, confidence, assurance</a:t>
            </a:r>
          </a:p>
          <a:p>
            <a:pPr marL="640080" lvl="2" indent="-457200">
              <a:spcBef>
                <a:spcPts val="1200"/>
              </a:spcBef>
              <a:spcAft>
                <a:spcPts val="200"/>
              </a:spcAft>
              <a:buSzPct val="100000"/>
              <a:buFont typeface="Arial" panose="020B0604020202020204" pitchFamily="34" charset="0"/>
              <a:buChar char="•"/>
            </a:pPr>
            <a:r>
              <a:rPr lang="en-US" sz="2400" dirty="0" smtClean="0"/>
              <a:t>“evidence” – conviction </a:t>
            </a:r>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a:t>
            </a:fld>
            <a:endParaRPr lang="en-US" dirty="0"/>
          </a:p>
        </p:txBody>
      </p:sp>
      <p:grpSp>
        <p:nvGrpSpPr>
          <p:cNvPr id="8" name="Group 7"/>
          <p:cNvGrpSpPr/>
          <p:nvPr/>
        </p:nvGrpSpPr>
        <p:grpSpPr>
          <a:xfrm>
            <a:off x="1097280" y="4358697"/>
            <a:ext cx="10182664" cy="1200329"/>
            <a:chOff x="1097280" y="4358697"/>
            <a:chExt cx="10182664" cy="1200329"/>
          </a:xfrm>
        </p:grpSpPr>
        <p:sp>
          <p:nvSpPr>
            <p:cNvPr id="6" name="Rectangle 5"/>
            <p:cNvSpPr/>
            <p:nvPr/>
          </p:nvSpPr>
          <p:spPr>
            <a:xfrm>
              <a:off x="1097280" y="4489939"/>
              <a:ext cx="6534443" cy="9378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004516" y="4358697"/>
              <a:ext cx="3275428" cy="1200329"/>
            </a:xfrm>
            <a:prstGeom prst="rect">
              <a:avLst/>
            </a:prstGeom>
            <a:noFill/>
            <a:ln w="38100">
              <a:solidFill>
                <a:schemeClr val="tx1"/>
              </a:solidFill>
            </a:ln>
            <a:effectLst/>
          </p:spPr>
          <p:txBody>
            <a:bodyPr wrap="square" rtlCol="0">
              <a:spAutoFit/>
            </a:bodyPr>
            <a:lstStyle/>
            <a:p>
              <a:pPr algn="ctr"/>
              <a:r>
                <a:rPr lang="en-US" sz="2400" dirty="0" smtClean="0"/>
                <a:t>Is there anything which helps guide our faith? Is there any evidence?</a:t>
              </a:r>
              <a:endParaRPr lang="en-US" sz="2400" dirty="0"/>
            </a:p>
          </p:txBody>
        </p:sp>
      </p:grpSp>
    </p:spTree>
    <p:extLst>
      <p:ext uri="{BB962C8B-B14F-4D97-AF65-F5344CB8AC3E}">
        <p14:creationId xmlns:p14="http://schemas.microsoft.com/office/powerpoint/2010/main" val="16908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of DNA - transcription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0189" y="1857986"/>
            <a:ext cx="9534796" cy="4342024"/>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80</a:t>
            </a:fld>
            <a:endParaRPr lang="en-US" dirty="0"/>
          </a:p>
        </p:txBody>
      </p:sp>
    </p:spTree>
    <p:extLst>
      <p:ext uri="{BB962C8B-B14F-4D97-AF65-F5344CB8AC3E}">
        <p14:creationId xmlns:p14="http://schemas.microsoft.com/office/powerpoint/2010/main" val="16968188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to enzymes – language translation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0097" y="1849824"/>
            <a:ext cx="6892766" cy="4403712"/>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81</a:t>
            </a:fld>
            <a:endParaRPr lang="en-US" dirty="0"/>
          </a:p>
        </p:txBody>
      </p:sp>
    </p:spTree>
    <p:extLst>
      <p:ext uri="{BB962C8B-B14F-4D97-AF65-F5344CB8AC3E}">
        <p14:creationId xmlns:p14="http://schemas.microsoft.com/office/powerpoint/2010/main" val="14079417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of enzymes – making it work</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2560" y="1819756"/>
            <a:ext cx="6930053" cy="4416957"/>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82</a:t>
            </a:fld>
            <a:endParaRPr lang="en-US" dirty="0"/>
          </a:p>
        </p:txBody>
      </p:sp>
      <p:sp>
        <p:nvSpPr>
          <p:cNvPr id="7" name="Rectangle 6"/>
          <p:cNvSpPr/>
          <p:nvPr/>
        </p:nvSpPr>
        <p:spPr>
          <a:xfrm>
            <a:off x="5791198" y="1819756"/>
            <a:ext cx="4999732" cy="4416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46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“message”</a:t>
            </a:r>
            <a:endParaRPr lang="en-US" dirty="0"/>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2400" dirty="0" smtClean="0"/>
              <a:t>At the most fundamental level, evolutionary theory requires random changes in the message (individual “rungs” in the DNA “ladder”) to create a new message which is understandable, functional, and better.</a:t>
            </a:r>
          </a:p>
          <a:p>
            <a:pPr lvl="1">
              <a:buFont typeface="Arial" panose="020B0604020202020204" pitchFamily="34" charset="0"/>
              <a:buChar char="•"/>
            </a:pPr>
            <a:r>
              <a:rPr lang="en-US" sz="2200" dirty="0" smtClean="0"/>
              <a:t>“Cheating is not allowed.”</a:t>
            </a:r>
          </a:p>
          <a:p>
            <a:pPr lvl="1">
              <a:buFont typeface="Arial" panose="020B0604020202020204" pitchFamily="34" charset="0"/>
              <a:buChar char="•"/>
            </a:pPr>
            <a:r>
              <a:rPr lang="en-US" sz="2200" dirty="0" smtClean="0"/>
              <a:t>“Cheating is now allowed.”</a:t>
            </a:r>
          </a:p>
          <a:p>
            <a:pPr lvl="1">
              <a:buFont typeface="Arial" panose="020B0604020202020204" pitchFamily="34" charset="0"/>
              <a:buChar char="•"/>
            </a:pPr>
            <a:r>
              <a:rPr lang="en-US" sz="2200" dirty="0" smtClean="0"/>
              <a:t>“Cheating was not allowed.”</a:t>
            </a:r>
          </a:p>
          <a:p>
            <a:pPr lvl="1">
              <a:buFont typeface="Arial" panose="020B0604020202020204" pitchFamily="34" charset="0"/>
              <a:buChar char="•"/>
            </a:pPr>
            <a:r>
              <a:rPr lang="en-US" sz="2200" dirty="0" smtClean="0"/>
              <a:t>“Heating is not allowed.”</a:t>
            </a:r>
          </a:p>
          <a:p>
            <a:pPr lvl="1">
              <a:buFont typeface="Arial" panose="020B0604020202020204" pitchFamily="34" charset="0"/>
              <a:buChar char="•"/>
            </a:pPr>
            <a:r>
              <a:rPr lang="en-US" sz="2200" dirty="0" err="1" smtClean="0"/>
              <a:t>Cheatzng</a:t>
            </a:r>
            <a:r>
              <a:rPr lang="en-US" sz="2200" dirty="0" smtClean="0"/>
              <a:t> is not allowed.”</a:t>
            </a:r>
          </a:p>
          <a:p>
            <a:pPr lvl="1">
              <a:buFont typeface="Arial" panose="020B0604020202020204" pitchFamily="34" charset="0"/>
              <a:buChar char="•"/>
            </a:pPr>
            <a:endParaRPr lang="en-US" sz="2200" dirty="0"/>
          </a:p>
          <a:p>
            <a:pPr>
              <a:buFont typeface="Arial" panose="020B0604020202020204" pitchFamily="34" charset="0"/>
              <a:buChar char="•"/>
            </a:pPr>
            <a:r>
              <a:rPr lang="en-US" sz="2400" dirty="0" smtClean="0"/>
              <a:t>How likely are random changes to a functional message likely to result in another functional message?</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83</a:t>
            </a:fld>
            <a:endParaRPr lang="en-US" dirty="0"/>
          </a:p>
        </p:txBody>
      </p:sp>
    </p:spTree>
    <p:extLst>
      <p:ext uri="{BB962C8B-B14F-4D97-AF65-F5344CB8AC3E}">
        <p14:creationId xmlns:p14="http://schemas.microsoft.com/office/powerpoint/2010/main" val="20100337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Random changes in the DNA are called mutations – and the vast majority of them are harmful</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949" y="2699237"/>
            <a:ext cx="6981825" cy="31242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868" b="15650"/>
          <a:stretch/>
        </p:blipFill>
        <p:spPr>
          <a:xfrm>
            <a:off x="8705650" y="2270653"/>
            <a:ext cx="2506833" cy="4022739"/>
          </a:xfrm>
          <a:prstGeom prst="rect">
            <a:avLst/>
          </a:prstGeom>
        </p:spPr>
      </p:pic>
    </p:spTree>
    <p:extLst>
      <p:ext uri="{BB962C8B-B14F-4D97-AF65-F5344CB8AC3E}">
        <p14:creationId xmlns:p14="http://schemas.microsoft.com/office/powerpoint/2010/main" val="355870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 done with the technical part!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9671" y="1842867"/>
            <a:ext cx="4435831" cy="4435831"/>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85</a:t>
            </a:fld>
            <a:endParaRPr lang="en-US" dirty="0"/>
          </a:p>
        </p:txBody>
      </p:sp>
    </p:spTree>
    <p:extLst>
      <p:ext uri="{BB962C8B-B14F-4D97-AF65-F5344CB8AC3E}">
        <p14:creationId xmlns:p14="http://schemas.microsoft.com/office/powerpoint/2010/main" val="5831606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see God’s design in our bodies</a:t>
            </a:r>
            <a:endParaRPr lang="en-US" dirty="0"/>
          </a:p>
        </p:txBody>
      </p:sp>
      <p:sp>
        <p:nvSpPr>
          <p:cNvPr id="3" name="Content Placeholder 2"/>
          <p:cNvSpPr>
            <a:spLocks noGrp="1"/>
          </p:cNvSpPr>
          <p:nvPr>
            <p:ph idx="1"/>
          </p:nvPr>
        </p:nvSpPr>
        <p:spPr/>
        <p:txBody>
          <a:bodyPr>
            <a:normAutofit/>
          </a:bodyPr>
          <a:lstStyle/>
          <a:p>
            <a:endParaRPr lang="en-US" sz="2400" dirty="0" smtClean="0"/>
          </a:p>
          <a:p>
            <a:pPr marL="0" indent="0">
              <a:buNone/>
            </a:pPr>
            <a:r>
              <a:rPr lang="en-US" sz="2400" dirty="0" smtClean="0"/>
              <a:t>“</a:t>
            </a:r>
            <a:r>
              <a:rPr lang="en-US" sz="2400" dirty="0"/>
              <a:t>For you formed my inward parts; you knitted me together in my mother's womb. </a:t>
            </a:r>
            <a:r>
              <a:rPr lang="en-US" sz="2400" dirty="0" smtClean="0"/>
              <a:t> I </a:t>
            </a:r>
            <a:r>
              <a:rPr lang="en-US" sz="2400" dirty="0"/>
              <a:t>praise you, for I am fearfully and wonderfully made. Wonderful are your works; my soul knows it very well</a:t>
            </a:r>
            <a:r>
              <a:rPr lang="en-US" sz="2400" dirty="0" smtClean="0"/>
              <a:t>”</a:t>
            </a:r>
          </a:p>
          <a:p>
            <a:pPr algn="r">
              <a:buFontTx/>
              <a:buChar char="-"/>
            </a:pPr>
            <a:r>
              <a:rPr lang="en-US" sz="2400" i="1" dirty="0" smtClean="0">
                <a:latin typeface="Garamond" panose="02020404030301010803" pitchFamily="18" charset="0"/>
              </a:rPr>
              <a:t>Psalm 139:13-14</a:t>
            </a:r>
          </a:p>
          <a:p>
            <a:pPr algn="r">
              <a:buFontTx/>
              <a:buChar char="-"/>
            </a:pPr>
            <a:endParaRPr lang="en-US" sz="2400" i="1" dirty="0">
              <a:latin typeface="Garamond" panose="02020404030301010803" pitchFamily="18" charset="0"/>
            </a:endParaRPr>
          </a:p>
        </p:txBody>
      </p:sp>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864" y="3529745"/>
            <a:ext cx="2590567" cy="2590567"/>
          </a:xfrm>
          <a:prstGeom prst="rect">
            <a:avLst/>
          </a:prstGeom>
        </p:spPr>
      </p:pic>
    </p:spTree>
    <p:extLst>
      <p:ext uri="{BB962C8B-B14F-4D97-AF65-F5344CB8AC3E}">
        <p14:creationId xmlns:p14="http://schemas.microsoft.com/office/powerpoint/2010/main" val="14880652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reminder about evolution</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All living organisms today are simply links in a chain of creatures constantly morphing from one from into another.  </a:t>
            </a:r>
            <a:r>
              <a:rPr lang="en-US" sz="2400" dirty="0" smtClean="0"/>
              <a:t>(descent with modification)</a:t>
            </a:r>
            <a:endParaRPr lang="en-US" sz="2400" dirty="0" smtClean="0"/>
          </a:p>
          <a:p>
            <a:endParaRPr lang="en-US" sz="2400" dirty="0"/>
          </a:p>
          <a:p>
            <a:r>
              <a:rPr lang="en-US" sz="2400" dirty="0" smtClean="0"/>
              <a:t>The changes must be gradual</a:t>
            </a:r>
          </a:p>
          <a:p>
            <a:endParaRPr lang="en-US" sz="2400" dirty="0"/>
          </a:p>
          <a:p>
            <a:r>
              <a:rPr lang="en-US" sz="2400" dirty="0" smtClean="0"/>
              <a:t>Only features which are </a:t>
            </a:r>
            <a:r>
              <a:rPr lang="en-US" sz="2400" dirty="0" smtClean="0"/>
              <a:t>passed onto off-spring that provide an advantage will continue on (survival of the fittest)</a:t>
            </a:r>
            <a:endParaRPr lang="en-US" sz="2400" dirty="0" smtClean="0"/>
          </a:p>
          <a:p>
            <a:endParaRPr lang="en-US" sz="2400" dirty="0"/>
          </a:p>
          <a:p>
            <a:r>
              <a:rPr lang="en-US" sz="2400" dirty="0" smtClean="0"/>
              <a:t>The entire process is random and completely </a:t>
            </a:r>
            <a:r>
              <a:rPr lang="en-US" sz="2400" dirty="0" smtClean="0"/>
              <a:t>unguided</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87</a:t>
            </a:fld>
            <a:endParaRPr lang="en-US" dirty="0"/>
          </a:p>
        </p:txBody>
      </p:sp>
    </p:spTree>
    <p:extLst>
      <p:ext uri="{BB962C8B-B14F-4D97-AF65-F5344CB8AC3E}">
        <p14:creationId xmlns:p14="http://schemas.microsoft.com/office/powerpoint/2010/main" val="17759220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and a dolphin’s echolocation</a:t>
            </a:r>
            <a:endParaRPr lang="en-US" dirty="0"/>
          </a:p>
        </p:txBody>
      </p:sp>
      <p:sp>
        <p:nvSpPr>
          <p:cNvPr id="3" name="Content Placeholder 2"/>
          <p:cNvSpPr>
            <a:spLocks noGrp="1"/>
          </p:cNvSpPr>
          <p:nvPr>
            <p:ph idx="1"/>
          </p:nvPr>
        </p:nvSpPr>
        <p:spPr/>
        <p:txBody>
          <a:bodyPr>
            <a:normAutofit/>
          </a:bodyPr>
          <a:lstStyle/>
          <a:p>
            <a:r>
              <a:rPr lang="en-US" sz="2400" dirty="0" smtClean="0"/>
              <a:t>Every thing here is guided by DNA and according to evolution, just happened, independently, over the course of time.</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22" y="3446063"/>
            <a:ext cx="3187227" cy="21248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169" y="2957698"/>
            <a:ext cx="8921262" cy="3124451"/>
          </a:xfrm>
          <a:prstGeom prst="rect">
            <a:avLst/>
          </a:prstGeom>
        </p:spPr>
      </p:pic>
    </p:spTree>
    <p:extLst>
      <p:ext uri="{BB962C8B-B14F-4D97-AF65-F5344CB8AC3E}">
        <p14:creationId xmlns:p14="http://schemas.microsoft.com/office/powerpoint/2010/main" val="356169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 bacteria and bugs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Scientists have been studying two organisms for decades to help better understand the effect of DNA mutations on function and appearance</a:t>
            </a:r>
          </a:p>
          <a:p>
            <a:pPr lvl="1">
              <a:buFont typeface="Arial" panose="020B0604020202020204" pitchFamily="34" charset="0"/>
              <a:buChar char="•"/>
            </a:pPr>
            <a:r>
              <a:rPr lang="en-US" sz="2400" i="1" dirty="0"/>
              <a:t>Escherichia </a:t>
            </a:r>
            <a:r>
              <a:rPr lang="en-US" sz="2400" i="1" dirty="0" smtClean="0"/>
              <a:t>coli</a:t>
            </a:r>
            <a:r>
              <a:rPr lang="en-US" sz="2400" dirty="0" smtClean="0"/>
              <a:t> (</a:t>
            </a:r>
            <a:r>
              <a:rPr lang="en-US" sz="2400" i="1" dirty="0" smtClean="0"/>
              <a:t>E. coli</a:t>
            </a:r>
            <a:r>
              <a:rPr lang="en-US" sz="2400" dirty="0" smtClean="0"/>
              <a:t>) – can reproduce in 20 minutes under the right conditions</a:t>
            </a:r>
          </a:p>
          <a:p>
            <a:pPr lvl="1">
              <a:buFont typeface="Arial" panose="020B0604020202020204" pitchFamily="34" charset="0"/>
              <a:buChar char="•"/>
            </a:pPr>
            <a:r>
              <a:rPr lang="en-US" sz="2400" i="1" dirty="0"/>
              <a:t>Drosophila melanogaster </a:t>
            </a:r>
            <a:r>
              <a:rPr lang="en-US" sz="2400" dirty="0" smtClean="0"/>
              <a:t>(fruit fly) – life span is about 40-50 days and a female can lay up to 1,000 eggs</a:t>
            </a:r>
          </a:p>
          <a:p>
            <a:pPr lvl="1">
              <a:buFont typeface="Arial" panose="020B0604020202020204" pitchFamily="34" charset="0"/>
              <a:buChar char="•"/>
            </a:pPr>
            <a:endParaRPr lang="en-US" sz="2400" dirty="0"/>
          </a:p>
          <a:p>
            <a:pPr>
              <a:buFont typeface="Arial" panose="020B0604020202020204" pitchFamily="34" charset="0"/>
              <a:buChar char="•"/>
            </a:pPr>
            <a:r>
              <a:rPr lang="en-US" sz="2600" dirty="0" smtClean="0"/>
              <a:t>Genetics of both are well known and have been subjected to every possible mutation device known to humanity</a:t>
            </a:r>
            <a:endParaRPr lang="en-US" sz="26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89</a:t>
            </a:fld>
            <a:endParaRPr lang="en-US" dirty="0"/>
          </a:p>
        </p:txBody>
      </p:sp>
    </p:spTree>
    <p:extLst>
      <p:ext uri="{BB962C8B-B14F-4D97-AF65-F5344CB8AC3E}">
        <p14:creationId xmlns:p14="http://schemas.microsoft.com/office/powerpoint/2010/main" val="3356445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story about a watch</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3027" y="1854590"/>
            <a:ext cx="4389120" cy="4389120"/>
          </a:xfrm>
        </p:spPr>
      </p:pic>
      <p:sp>
        <p:nvSpPr>
          <p:cNvPr id="4" name="Footer Placeholder 3"/>
          <p:cNvSpPr>
            <a:spLocks noGrp="1"/>
          </p:cNvSpPr>
          <p:nvPr>
            <p:ph type="ftr" sz="quarter" idx="11"/>
          </p:nvPr>
        </p:nvSpPr>
        <p:spPr/>
        <p:txBody>
          <a:bodyPr/>
          <a:lstStyle/>
          <a:p>
            <a:r>
              <a:rPr lang="en-US" dirty="0"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a:t>
            </a:fld>
            <a:endParaRPr lang="en-US" dirty="0"/>
          </a:p>
        </p:txBody>
      </p:sp>
    </p:spTree>
    <p:extLst>
      <p:ext uri="{BB962C8B-B14F-4D97-AF65-F5344CB8AC3E}">
        <p14:creationId xmlns:p14="http://schemas.microsoft.com/office/powerpoint/2010/main" val="9074156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a:t>
            </a:r>
            <a:r>
              <a:rPr lang="en-US" i="1" dirty="0" smtClean="0"/>
              <a:t>E. coli </a:t>
            </a:r>
            <a:r>
              <a:rPr lang="en-US" dirty="0" smtClean="0"/>
              <a:t>mutations created?</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Long term evolution experiment by Michigan State University professor Richard </a:t>
            </a:r>
            <a:r>
              <a:rPr lang="en-US" sz="2400" dirty="0" err="1" smtClean="0"/>
              <a:t>Lenski</a:t>
            </a:r>
            <a:endParaRPr lang="en-US" sz="2400" dirty="0" smtClean="0"/>
          </a:p>
          <a:p>
            <a:pPr lvl="1">
              <a:buFont typeface="Arial" panose="020B0604020202020204" pitchFamily="34" charset="0"/>
              <a:buChar char="•"/>
            </a:pPr>
            <a:r>
              <a:rPr lang="en-US" sz="2400" dirty="0" smtClean="0"/>
              <a:t>Started in 1988</a:t>
            </a:r>
          </a:p>
          <a:p>
            <a:pPr lvl="1">
              <a:buFont typeface="Arial" panose="020B0604020202020204" pitchFamily="34" charset="0"/>
              <a:buChar char="•"/>
            </a:pPr>
            <a:r>
              <a:rPr lang="en-US" sz="2400" dirty="0" smtClean="0"/>
              <a:t>In August 2016, there had been 65,000 generations of </a:t>
            </a:r>
            <a:r>
              <a:rPr lang="en-US" sz="2400" i="1" dirty="0" smtClean="0"/>
              <a:t>E. coli</a:t>
            </a:r>
            <a:endParaRPr lang="en-US" sz="2400" dirty="0" smtClean="0"/>
          </a:p>
          <a:p>
            <a:pPr lvl="1">
              <a:buFont typeface="Arial" panose="020B0604020202020204" pitchFamily="34" charset="0"/>
              <a:buChar char="•"/>
            </a:pPr>
            <a:endParaRPr lang="en-US" sz="2400" dirty="0"/>
          </a:p>
          <a:p>
            <a:pPr>
              <a:buFont typeface="Arial" panose="020B0604020202020204" pitchFamily="34" charset="0"/>
              <a:buChar char="•"/>
            </a:pPr>
            <a:r>
              <a:rPr lang="en-US" sz="2600" dirty="0" smtClean="0"/>
              <a:t>The result?</a:t>
            </a:r>
          </a:p>
          <a:p>
            <a:pPr lvl="1">
              <a:buFont typeface="Arial" panose="020B0604020202020204" pitchFamily="34" charset="0"/>
              <a:buChar char="•"/>
            </a:pPr>
            <a:r>
              <a:rPr lang="en-US" sz="2400" dirty="0" smtClean="0"/>
              <a:t>They started with single celled </a:t>
            </a:r>
            <a:r>
              <a:rPr lang="en-US" sz="2400" i="1" dirty="0" smtClean="0"/>
              <a:t>E. coli</a:t>
            </a:r>
            <a:r>
              <a:rPr lang="en-US" sz="2400" dirty="0" smtClean="0"/>
              <a:t> bacteria and currently still have single celled </a:t>
            </a:r>
            <a:r>
              <a:rPr lang="en-US" sz="2400" i="1" dirty="0" smtClean="0"/>
              <a:t>E. coli</a:t>
            </a:r>
            <a:r>
              <a:rPr lang="en-US" sz="2400" dirty="0" smtClean="0"/>
              <a:t> bacteria</a:t>
            </a:r>
          </a:p>
          <a:p>
            <a:pPr lvl="1">
              <a:buFont typeface="Arial" panose="020B0604020202020204" pitchFamily="34" charset="0"/>
              <a:buChar char="•"/>
            </a:pPr>
            <a:r>
              <a:rPr lang="en-US" sz="2400" dirty="0" smtClean="0"/>
              <a:t>The same number of generations in humans would equate to ~1.3 million years </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90</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538"/>
          <a:stretch/>
        </p:blipFill>
        <p:spPr>
          <a:xfrm rot="5400000">
            <a:off x="9728665" y="1766831"/>
            <a:ext cx="1716413" cy="2838853"/>
          </a:xfrm>
          <a:prstGeom prst="rect">
            <a:avLst/>
          </a:prstGeom>
        </p:spPr>
      </p:pic>
    </p:spTree>
    <p:extLst>
      <p:ext uri="{BB962C8B-B14F-4D97-AF65-F5344CB8AC3E}">
        <p14:creationId xmlns:p14="http://schemas.microsoft.com/office/powerpoint/2010/main" val="38963703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hasn’t happened</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7587" y="1878433"/>
            <a:ext cx="5766167" cy="3881652"/>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91</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61" y="1899139"/>
            <a:ext cx="5211514" cy="3948724"/>
          </a:xfrm>
          <a:prstGeom prst="rect">
            <a:avLst/>
          </a:prstGeom>
        </p:spPr>
      </p:pic>
    </p:spTree>
    <p:extLst>
      <p:ext uri="{BB962C8B-B14F-4D97-AF65-F5344CB8AC3E}">
        <p14:creationId xmlns:p14="http://schemas.microsoft.com/office/powerpoint/2010/main" val="31320863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fruit fly mutations created?</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Fruit flies are multi-cellular and have the potential for mutations to create different visible parts.  They have been subjected to virtually everything we know which causes mutations in DNA.</a:t>
            </a:r>
          </a:p>
          <a:p>
            <a:pPr>
              <a:buFont typeface="Arial" panose="020B0604020202020204" pitchFamily="34" charset="0"/>
              <a:buChar char="•"/>
            </a:pPr>
            <a:endParaRPr lang="en-US" sz="2400" dirty="0"/>
          </a:p>
          <a:p>
            <a:pPr>
              <a:buFont typeface="Arial" panose="020B0604020202020204" pitchFamily="34" charset="0"/>
              <a:buChar char="•"/>
            </a:pPr>
            <a:r>
              <a:rPr lang="en-US" sz="2400" dirty="0" smtClean="0"/>
              <a:t>The result?  </a:t>
            </a:r>
          </a:p>
          <a:p>
            <a:pPr lvl="1">
              <a:buFont typeface="Arial" panose="020B0604020202020204" pitchFamily="34" charset="0"/>
              <a:buChar char="•"/>
            </a:pPr>
            <a:r>
              <a:rPr lang="en-US" sz="2400" dirty="0" smtClean="0"/>
              <a:t>They started with fruit flies and now have – just fruit flies</a:t>
            </a:r>
          </a:p>
          <a:p>
            <a:pPr lvl="1">
              <a:buFont typeface="Arial" panose="020B0604020202020204" pitchFamily="34" charset="0"/>
              <a:buChar char="•"/>
            </a:pPr>
            <a:r>
              <a:rPr lang="en-US" sz="2400" dirty="0" smtClean="0"/>
              <a:t>Admittedly, some of these flies are </a:t>
            </a:r>
            <a:r>
              <a:rPr lang="en-US" sz="2400" i="1" dirty="0" smtClean="0"/>
              <a:t>pretty </a:t>
            </a:r>
            <a:r>
              <a:rPr lang="en-US" sz="2400" dirty="0" smtClean="0"/>
              <a:t>weird</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857" y="4278923"/>
            <a:ext cx="3221033" cy="1789463"/>
          </a:xfrm>
          <a:prstGeom prst="rect">
            <a:avLst/>
          </a:prstGeom>
        </p:spPr>
      </p:pic>
    </p:spTree>
    <p:extLst>
      <p:ext uri="{BB962C8B-B14F-4D97-AF65-F5344CB8AC3E}">
        <p14:creationId xmlns:p14="http://schemas.microsoft.com/office/powerpoint/2010/main" val="7711111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Bringing it all together</a:t>
            </a:r>
            <a:endParaRPr lang="en-US" dirty="0"/>
          </a:p>
        </p:txBody>
      </p:sp>
      <p:sp>
        <p:nvSpPr>
          <p:cNvPr id="3" name="Content Placeholder 2"/>
          <p:cNvSpPr>
            <a:spLocks noGrp="1"/>
          </p:cNvSpPr>
          <p:nvPr>
            <p:ph idx="1"/>
          </p:nvPr>
        </p:nvSpPr>
        <p:spPr/>
        <p:txBody>
          <a:bodyPr>
            <a:normAutofit/>
          </a:bodyPr>
          <a:lstStyle/>
          <a:p>
            <a:r>
              <a:rPr lang="en-US" sz="2400" dirty="0"/>
              <a:t>“Biology is the study of complicated things that give the appearance of having been designed for a purpose.”</a:t>
            </a:r>
          </a:p>
          <a:p>
            <a:pPr algn="r"/>
            <a:r>
              <a:rPr lang="en-US" sz="2400" i="1" dirty="0"/>
              <a:t>- Richard Dawkins (present day </a:t>
            </a:r>
            <a:r>
              <a:rPr lang="en-US" sz="2400" i="1" dirty="0" err="1"/>
              <a:t>neo-Darwinist</a:t>
            </a:r>
            <a:r>
              <a:rPr lang="en-US" sz="2400" i="1" dirty="0"/>
              <a:t>)</a:t>
            </a:r>
          </a:p>
          <a:p>
            <a:endParaRPr lang="en-US" sz="2400" dirty="0" smtClean="0"/>
          </a:p>
          <a:p>
            <a:r>
              <a:rPr lang="en-US" sz="2400" dirty="0" smtClean="0"/>
              <a:t>All of life, from what we can see with just our eyes to the complexities of DNA, can only be explained by the presence of a higher power and designer behind it all. </a:t>
            </a:r>
          </a:p>
          <a:p>
            <a:pPr lvl="1">
              <a:buFont typeface="Arial" panose="020B0604020202020204" pitchFamily="34" charset="0"/>
              <a:buChar char="•"/>
            </a:pPr>
            <a:r>
              <a:rPr lang="en-US" sz="2200" dirty="0" smtClean="0"/>
              <a:t>Evolution is wholly incapable of explaining even the simplest life form.</a:t>
            </a:r>
            <a:endParaRPr lang="en-US" sz="22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93</a:t>
            </a:fld>
            <a:endParaRPr lang="en-US" dirty="0"/>
          </a:p>
        </p:txBody>
      </p:sp>
    </p:spTree>
    <p:extLst>
      <p:ext uri="{BB962C8B-B14F-4D97-AF65-F5344CB8AC3E}">
        <p14:creationId xmlns:p14="http://schemas.microsoft.com/office/powerpoint/2010/main" val="42898155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there’s another story from DNA</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3965" y="1887983"/>
            <a:ext cx="5687243" cy="4421178"/>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94</a:t>
            </a:fld>
            <a:endParaRPr lang="en-US" dirty="0"/>
          </a:p>
        </p:txBody>
      </p:sp>
    </p:spTree>
    <p:extLst>
      <p:ext uri="{BB962C8B-B14F-4D97-AF65-F5344CB8AC3E}">
        <p14:creationId xmlns:p14="http://schemas.microsoft.com/office/powerpoint/2010/main" val="22447739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bit more about DNA and mutations</a:t>
            </a:r>
            <a:endParaRPr lang="en-US"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95</a:t>
            </a:fld>
            <a:endParaRPr lang="en-US" dirty="0"/>
          </a:p>
        </p:txBody>
      </p:sp>
      <p:sp>
        <p:nvSpPr>
          <p:cNvPr id="6" name="Freeform 5"/>
          <p:cNvSpPr/>
          <p:nvPr/>
        </p:nvSpPr>
        <p:spPr>
          <a:xfrm>
            <a:off x="1418492" y="2309446"/>
            <a:ext cx="7913077" cy="3610708"/>
          </a:xfrm>
          <a:custGeom>
            <a:avLst/>
            <a:gdLst>
              <a:gd name="connsiteX0" fmla="*/ 0 w 7913077"/>
              <a:gd name="connsiteY0" fmla="*/ 351692 h 3610708"/>
              <a:gd name="connsiteX1" fmla="*/ 58616 w 7913077"/>
              <a:gd name="connsiteY1" fmla="*/ 363416 h 3610708"/>
              <a:gd name="connsiteX2" fmla="*/ 105508 w 7913077"/>
              <a:gd name="connsiteY2" fmla="*/ 375139 h 3610708"/>
              <a:gd name="connsiteX3" fmla="*/ 187570 w 7913077"/>
              <a:gd name="connsiteY3" fmla="*/ 386862 h 3610708"/>
              <a:gd name="connsiteX4" fmla="*/ 234462 w 7913077"/>
              <a:gd name="connsiteY4" fmla="*/ 398585 h 3610708"/>
              <a:gd name="connsiteX5" fmla="*/ 398585 w 7913077"/>
              <a:gd name="connsiteY5" fmla="*/ 410308 h 3610708"/>
              <a:gd name="connsiteX6" fmla="*/ 644770 w 7913077"/>
              <a:gd name="connsiteY6" fmla="*/ 410308 h 3610708"/>
              <a:gd name="connsiteX7" fmla="*/ 762000 w 7913077"/>
              <a:gd name="connsiteY7" fmla="*/ 386862 h 3610708"/>
              <a:gd name="connsiteX8" fmla="*/ 832339 w 7913077"/>
              <a:gd name="connsiteY8" fmla="*/ 363416 h 3610708"/>
              <a:gd name="connsiteX9" fmla="*/ 879231 w 7913077"/>
              <a:gd name="connsiteY9" fmla="*/ 351692 h 3610708"/>
              <a:gd name="connsiteX10" fmla="*/ 914400 w 7913077"/>
              <a:gd name="connsiteY10" fmla="*/ 339969 h 3610708"/>
              <a:gd name="connsiteX11" fmla="*/ 996462 w 7913077"/>
              <a:gd name="connsiteY11" fmla="*/ 328246 h 3610708"/>
              <a:gd name="connsiteX12" fmla="*/ 1031631 w 7913077"/>
              <a:gd name="connsiteY12" fmla="*/ 316523 h 3610708"/>
              <a:gd name="connsiteX13" fmla="*/ 1101970 w 7913077"/>
              <a:gd name="connsiteY13" fmla="*/ 269631 h 3610708"/>
              <a:gd name="connsiteX14" fmla="*/ 1172308 w 7913077"/>
              <a:gd name="connsiteY14" fmla="*/ 246185 h 3610708"/>
              <a:gd name="connsiteX15" fmla="*/ 1207477 w 7913077"/>
              <a:gd name="connsiteY15" fmla="*/ 234462 h 3610708"/>
              <a:gd name="connsiteX16" fmla="*/ 1254370 w 7913077"/>
              <a:gd name="connsiteY16" fmla="*/ 222739 h 3610708"/>
              <a:gd name="connsiteX17" fmla="*/ 1277816 w 7913077"/>
              <a:gd name="connsiteY17" fmla="*/ 199292 h 3610708"/>
              <a:gd name="connsiteX18" fmla="*/ 1383323 w 7913077"/>
              <a:gd name="connsiteY18" fmla="*/ 175846 h 3610708"/>
              <a:gd name="connsiteX19" fmla="*/ 1418493 w 7913077"/>
              <a:gd name="connsiteY19" fmla="*/ 164123 h 3610708"/>
              <a:gd name="connsiteX20" fmla="*/ 1500554 w 7913077"/>
              <a:gd name="connsiteY20" fmla="*/ 128954 h 3610708"/>
              <a:gd name="connsiteX21" fmla="*/ 1559170 w 7913077"/>
              <a:gd name="connsiteY21" fmla="*/ 117231 h 3610708"/>
              <a:gd name="connsiteX22" fmla="*/ 1652954 w 7913077"/>
              <a:gd name="connsiteY22" fmla="*/ 93785 h 3610708"/>
              <a:gd name="connsiteX23" fmla="*/ 1746739 w 7913077"/>
              <a:gd name="connsiteY23" fmla="*/ 82062 h 3610708"/>
              <a:gd name="connsiteX24" fmla="*/ 1840523 w 7913077"/>
              <a:gd name="connsiteY24" fmla="*/ 58616 h 3610708"/>
              <a:gd name="connsiteX25" fmla="*/ 1946031 w 7913077"/>
              <a:gd name="connsiteY25" fmla="*/ 35169 h 3610708"/>
              <a:gd name="connsiteX26" fmla="*/ 2028093 w 7913077"/>
              <a:gd name="connsiteY26" fmla="*/ 11723 h 3610708"/>
              <a:gd name="connsiteX27" fmla="*/ 2145323 w 7913077"/>
              <a:gd name="connsiteY27" fmla="*/ 0 h 3610708"/>
              <a:gd name="connsiteX28" fmla="*/ 2614246 w 7913077"/>
              <a:gd name="connsiteY28" fmla="*/ 11723 h 3610708"/>
              <a:gd name="connsiteX29" fmla="*/ 2661139 w 7913077"/>
              <a:gd name="connsiteY29" fmla="*/ 23446 h 3610708"/>
              <a:gd name="connsiteX30" fmla="*/ 2766646 w 7913077"/>
              <a:gd name="connsiteY30" fmla="*/ 35169 h 3610708"/>
              <a:gd name="connsiteX31" fmla="*/ 2825262 w 7913077"/>
              <a:gd name="connsiteY31" fmla="*/ 70339 h 3610708"/>
              <a:gd name="connsiteX32" fmla="*/ 2860431 w 7913077"/>
              <a:gd name="connsiteY32" fmla="*/ 82062 h 3610708"/>
              <a:gd name="connsiteX33" fmla="*/ 2942493 w 7913077"/>
              <a:gd name="connsiteY33" fmla="*/ 105508 h 3610708"/>
              <a:gd name="connsiteX34" fmla="*/ 2977662 w 7913077"/>
              <a:gd name="connsiteY34" fmla="*/ 128954 h 3610708"/>
              <a:gd name="connsiteX35" fmla="*/ 3083170 w 7913077"/>
              <a:gd name="connsiteY35" fmla="*/ 164123 h 3610708"/>
              <a:gd name="connsiteX36" fmla="*/ 3118339 w 7913077"/>
              <a:gd name="connsiteY36" fmla="*/ 175846 h 3610708"/>
              <a:gd name="connsiteX37" fmla="*/ 3165231 w 7913077"/>
              <a:gd name="connsiteY37" fmla="*/ 211016 h 3610708"/>
              <a:gd name="connsiteX38" fmla="*/ 3176954 w 7913077"/>
              <a:gd name="connsiteY38" fmla="*/ 246185 h 3610708"/>
              <a:gd name="connsiteX39" fmla="*/ 3294185 w 7913077"/>
              <a:gd name="connsiteY39" fmla="*/ 316523 h 3610708"/>
              <a:gd name="connsiteX40" fmla="*/ 3399693 w 7913077"/>
              <a:gd name="connsiteY40" fmla="*/ 375139 h 3610708"/>
              <a:gd name="connsiteX41" fmla="*/ 3458308 w 7913077"/>
              <a:gd name="connsiteY41" fmla="*/ 398585 h 3610708"/>
              <a:gd name="connsiteX42" fmla="*/ 3575539 w 7913077"/>
              <a:gd name="connsiteY42" fmla="*/ 422031 h 3610708"/>
              <a:gd name="connsiteX43" fmla="*/ 3622431 w 7913077"/>
              <a:gd name="connsiteY43" fmla="*/ 433754 h 3610708"/>
              <a:gd name="connsiteX44" fmla="*/ 3716216 w 7913077"/>
              <a:gd name="connsiteY44" fmla="*/ 457200 h 3610708"/>
              <a:gd name="connsiteX45" fmla="*/ 3821723 w 7913077"/>
              <a:gd name="connsiteY45" fmla="*/ 527539 h 3610708"/>
              <a:gd name="connsiteX46" fmla="*/ 3974123 w 7913077"/>
              <a:gd name="connsiteY46" fmla="*/ 562708 h 3610708"/>
              <a:gd name="connsiteX47" fmla="*/ 4091354 w 7913077"/>
              <a:gd name="connsiteY47" fmla="*/ 621323 h 3610708"/>
              <a:gd name="connsiteX48" fmla="*/ 4126523 w 7913077"/>
              <a:gd name="connsiteY48" fmla="*/ 691662 h 3610708"/>
              <a:gd name="connsiteX49" fmla="*/ 4290646 w 7913077"/>
              <a:gd name="connsiteY49" fmla="*/ 832339 h 3610708"/>
              <a:gd name="connsiteX50" fmla="*/ 4337539 w 7913077"/>
              <a:gd name="connsiteY50" fmla="*/ 867508 h 3610708"/>
              <a:gd name="connsiteX51" fmla="*/ 4419600 w 7913077"/>
              <a:gd name="connsiteY51" fmla="*/ 961292 h 3610708"/>
              <a:gd name="connsiteX52" fmla="*/ 4466493 w 7913077"/>
              <a:gd name="connsiteY52" fmla="*/ 973016 h 3610708"/>
              <a:gd name="connsiteX53" fmla="*/ 4525108 w 7913077"/>
              <a:gd name="connsiteY53" fmla="*/ 1008185 h 3610708"/>
              <a:gd name="connsiteX54" fmla="*/ 4560277 w 7913077"/>
              <a:gd name="connsiteY54" fmla="*/ 1019908 h 3610708"/>
              <a:gd name="connsiteX55" fmla="*/ 4700954 w 7913077"/>
              <a:gd name="connsiteY55" fmla="*/ 1066800 h 3610708"/>
              <a:gd name="connsiteX56" fmla="*/ 4771293 w 7913077"/>
              <a:gd name="connsiteY56" fmla="*/ 1090246 h 3610708"/>
              <a:gd name="connsiteX57" fmla="*/ 4853354 w 7913077"/>
              <a:gd name="connsiteY57" fmla="*/ 1101969 h 3610708"/>
              <a:gd name="connsiteX58" fmla="*/ 4970585 w 7913077"/>
              <a:gd name="connsiteY58" fmla="*/ 1125416 h 3610708"/>
              <a:gd name="connsiteX59" fmla="*/ 5193323 w 7913077"/>
              <a:gd name="connsiteY59" fmla="*/ 1113692 h 3610708"/>
              <a:gd name="connsiteX60" fmla="*/ 5228493 w 7913077"/>
              <a:gd name="connsiteY60" fmla="*/ 1101969 h 3610708"/>
              <a:gd name="connsiteX61" fmla="*/ 5263662 w 7913077"/>
              <a:gd name="connsiteY61" fmla="*/ 1078523 h 3610708"/>
              <a:gd name="connsiteX62" fmla="*/ 5322277 w 7913077"/>
              <a:gd name="connsiteY62" fmla="*/ 1008185 h 3610708"/>
              <a:gd name="connsiteX63" fmla="*/ 5357446 w 7913077"/>
              <a:gd name="connsiteY63" fmla="*/ 984739 h 3610708"/>
              <a:gd name="connsiteX64" fmla="*/ 5380893 w 7913077"/>
              <a:gd name="connsiteY64" fmla="*/ 961292 h 3610708"/>
              <a:gd name="connsiteX65" fmla="*/ 5427785 w 7913077"/>
              <a:gd name="connsiteY65" fmla="*/ 937846 h 3610708"/>
              <a:gd name="connsiteX66" fmla="*/ 5545016 w 7913077"/>
              <a:gd name="connsiteY66" fmla="*/ 867508 h 3610708"/>
              <a:gd name="connsiteX67" fmla="*/ 5603631 w 7913077"/>
              <a:gd name="connsiteY67" fmla="*/ 855785 h 3610708"/>
              <a:gd name="connsiteX68" fmla="*/ 5673970 w 7913077"/>
              <a:gd name="connsiteY68" fmla="*/ 832339 h 3610708"/>
              <a:gd name="connsiteX69" fmla="*/ 5709139 w 7913077"/>
              <a:gd name="connsiteY69" fmla="*/ 820616 h 3610708"/>
              <a:gd name="connsiteX70" fmla="*/ 5767754 w 7913077"/>
              <a:gd name="connsiteY70" fmla="*/ 797169 h 3610708"/>
              <a:gd name="connsiteX71" fmla="*/ 5861539 w 7913077"/>
              <a:gd name="connsiteY71" fmla="*/ 773723 h 3610708"/>
              <a:gd name="connsiteX72" fmla="*/ 5896708 w 7913077"/>
              <a:gd name="connsiteY72" fmla="*/ 762000 h 3610708"/>
              <a:gd name="connsiteX73" fmla="*/ 5990493 w 7913077"/>
              <a:gd name="connsiteY73" fmla="*/ 738554 h 3610708"/>
              <a:gd name="connsiteX74" fmla="*/ 6072554 w 7913077"/>
              <a:gd name="connsiteY74" fmla="*/ 679939 h 3610708"/>
              <a:gd name="connsiteX75" fmla="*/ 6107723 w 7913077"/>
              <a:gd name="connsiteY75" fmla="*/ 656492 h 3610708"/>
              <a:gd name="connsiteX76" fmla="*/ 6154616 w 7913077"/>
              <a:gd name="connsiteY76" fmla="*/ 644769 h 3610708"/>
              <a:gd name="connsiteX77" fmla="*/ 6260123 w 7913077"/>
              <a:gd name="connsiteY77" fmla="*/ 609600 h 3610708"/>
              <a:gd name="connsiteX78" fmla="*/ 6342185 w 7913077"/>
              <a:gd name="connsiteY78" fmla="*/ 562708 h 3610708"/>
              <a:gd name="connsiteX79" fmla="*/ 6389077 w 7913077"/>
              <a:gd name="connsiteY79" fmla="*/ 550985 h 3610708"/>
              <a:gd name="connsiteX80" fmla="*/ 6482862 w 7913077"/>
              <a:gd name="connsiteY80" fmla="*/ 515816 h 3610708"/>
              <a:gd name="connsiteX81" fmla="*/ 6518031 w 7913077"/>
              <a:gd name="connsiteY81" fmla="*/ 492369 h 3610708"/>
              <a:gd name="connsiteX82" fmla="*/ 6588370 w 7913077"/>
              <a:gd name="connsiteY82" fmla="*/ 468923 h 3610708"/>
              <a:gd name="connsiteX83" fmla="*/ 6635262 w 7913077"/>
              <a:gd name="connsiteY83" fmla="*/ 445477 h 3610708"/>
              <a:gd name="connsiteX84" fmla="*/ 6799385 w 7913077"/>
              <a:gd name="connsiteY84" fmla="*/ 410308 h 3610708"/>
              <a:gd name="connsiteX85" fmla="*/ 6986954 w 7913077"/>
              <a:gd name="connsiteY85" fmla="*/ 386862 h 3610708"/>
              <a:gd name="connsiteX86" fmla="*/ 7174523 w 7913077"/>
              <a:gd name="connsiteY86" fmla="*/ 363416 h 3610708"/>
              <a:gd name="connsiteX87" fmla="*/ 7268308 w 7913077"/>
              <a:gd name="connsiteY87" fmla="*/ 375139 h 3610708"/>
              <a:gd name="connsiteX88" fmla="*/ 7444154 w 7913077"/>
              <a:gd name="connsiteY88" fmla="*/ 386862 h 3610708"/>
              <a:gd name="connsiteX89" fmla="*/ 7549662 w 7913077"/>
              <a:gd name="connsiteY89" fmla="*/ 410308 h 3610708"/>
              <a:gd name="connsiteX90" fmla="*/ 7655170 w 7913077"/>
              <a:gd name="connsiteY90" fmla="*/ 433754 h 3610708"/>
              <a:gd name="connsiteX91" fmla="*/ 7725508 w 7913077"/>
              <a:gd name="connsiteY91" fmla="*/ 550985 h 3610708"/>
              <a:gd name="connsiteX92" fmla="*/ 7819293 w 7913077"/>
              <a:gd name="connsiteY92" fmla="*/ 691662 h 3610708"/>
              <a:gd name="connsiteX93" fmla="*/ 7842739 w 7913077"/>
              <a:gd name="connsiteY93" fmla="*/ 785446 h 3610708"/>
              <a:gd name="connsiteX94" fmla="*/ 7866185 w 7913077"/>
              <a:gd name="connsiteY94" fmla="*/ 820616 h 3610708"/>
              <a:gd name="connsiteX95" fmla="*/ 7889631 w 7913077"/>
              <a:gd name="connsiteY95" fmla="*/ 890954 h 3610708"/>
              <a:gd name="connsiteX96" fmla="*/ 7913077 w 7913077"/>
              <a:gd name="connsiteY96" fmla="*/ 949569 h 3610708"/>
              <a:gd name="connsiteX97" fmla="*/ 7889631 w 7913077"/>
              <a:gd name="connsiteY97" fmla="*/ 1137139 h 3610708"/>
              <a:gd name="connsiteX98" fmla="*/ 7866185 w 7913077"/>
              <a:gd name="connsiteY98" fmla="*/ 1172308 h 3610708"/>
              <a:gd name="connsiteX99" fmla="*/ 7854462 w 7913077"/>
              <a:gd name="connsiteY99" fmla="*/ 1219200 h 3610708"/>
              <a:gd name="connsiteX100" fmla="*/ 7842739 w 7913077"/>
              <a:gd name="connsiteY100" fmla="*/ 1559169 h 3610708"/>
              <a:gd name="connsiteX101" fmla="*/ 7819293 w 7913077"/>
              <a:gd name="connsiteY101" fmla="*/ 1699846 h 3610708"/>
              <a:gd name="connsiteX102" fmla="*/ 7795846 w 7913077"/>
              <a:gd name="connsiteY102" fmla="*/ 1770185 h 3610708"/>
              <a:gd name="connsiteX103" fmla="*/ 7760677 w 7913077"/>
              <a:gd name="connsiteY103" fmla="*/ 1852246 h 3610708"/>
              <a:gd name="connsiteX104" fmla="*/ 7713785 w 7913077"/>
              <a:gd name="connsiteY104" fmla="*/ 1875692 h 3610708"/>
              <a:gd name="connsiteX105" fmla="*/ 7690339 w 7913077"/>
              <a:gd name="connsiteY105" fmla="*/ 1899139 h 3610708"/>
              <a:gd name="connsiteX106" fmla="*/ 7491046 w 7913077"/>
              <a:gd name="connsiteY106" fmla="*/ 1992923 h 3610708"/>
              <a:gd name="connsiteX107" fmla="*/ 7444154 w 7913077"/>
              <a:gd name="connsiteY107" fmla="*/ 2016369 h 3610708"/>
              <a:gd name="connsiteX108" fmla="*/ 7420708 w 7913077"/>
              <a:gd name="connsiteY108" fmla="*/ 2039816 h 3610708"/>
              <a:gd name="connsiteX109" fmla="*/ 7326923 w 7913077"/>
              <a:gd name="connsiteY109" fmla="*/ 2098431 h 3610708"/>
              <a:gd name="connsiteX110" fmla="*/ 7209693 w 7913077"/>
              <a:gd name="connsiteY110" fmla="*/ 2157046 h 3610708"/>
              <a:gd name="connsiteX111" fmla="*/ 7174523 w 7913077"/>
              <a:gd name="connsiteY111" fmla="*/ 2168769 h 3610708"/>
              <a:gd name="connsiteX112" fmla="*/ 7033846 w 7913077"/>
              <a:gd name="connsiteY112" fmla="*/ 2227385 h 3610708"/>
              <a:gd name="connsiteX113" fmla="*/ 6998677 w 7913077"/>
              <a:gd name="connsiteY113" fmla="*/ 2239108 h 3610708"/>
              <a:gd name="connsiteX114" fmla="*/ 6775939 w 7913077"/>
              <a:gd name="connsiteY114" fmla="*/ 2309446 h 3610708"/>
              <a:gd name="connsiteX115" fmla="*/ 6518031 w 7913077"/>
              <a:gd name="connsiteY115" fmla="*/ 2391508 h 3610708"/>
              <a:gd name="connsiteX116" fmla="*/ 6400800 w 7913077"/>
              <a:gd name="connsiteY116" fmla="*/ 2426677 h 3610708"/>
              <a:gd name="connsiteX117" fmla="*/ 6154616 w 7913077"/>
              <a:gd name="connsiteY117" fmla="*/ 2520462 h 3610708"/>
              <a:gd name="connsiteX118" fmla="*/ 5591908 w 7913077"/>
              <a:gd name="connsiteY118" fmla="*/ 2543908 h 3610708"/>
              <a:gd name="connsiteX119" fmla="*/ 5275385 w 7913077"/>
              <a:gd name="connsiteY119" fmla="*/ 2532185 h 3610708"/>
              <a:gd name="connsiteX120" fmla="*/ 4994031 w 7913077"/>
              <a:gd name="connsiteY120" fmla="*/ 2508739 h 3610708"/>
              <a:gd name="connsiteX121" fmla="*/ 4923693 w 7913077"/>
              <a:gd name="connsiteY121" fmla="*/ 2473569 h 3610708"/>
              <a:gd name="connsiteX122" fmla="*/ 4783016 w 7913077"/>
              <a:gd name="connsiteY122" fmla="*/ 2450123 h 3610708"/>
              <a:gd name="connsiteX123" fmla="*/ 4501662 w 7913077"/>
              <a:gd name="connsiteY123" fmla="*/ 2403231 h 3610708"/>
              <a:gd name="connsiteX124" fmla="*/ 4466493 w 7913077"/>
              <a:gd name="connsiteY124" fmla="*/ 2379785 h 3610708"/>
              <a:gd name="connsiteX125" fmla="*/ 4255477 w 7913077"/>
              <a:gd name="connsiteY125" fmla="*/ 2332892 h 3610708"/>
              <a:gd name="connsiteX126" fmla="*/ 4196862 w 7913077"/>
              <a:gd name="connsiteY126" fmla="*/ 2321169 h 3610708"/>
              <a:gd name="connsiteX127" fmla="*/ 4021016 w 7913077"/>
              <a:gd name="connsiteY127" fmla="*/ 2227385 h 3610708"/>
              <a:gd name="connsiteX128" fmla="*/ 3962400 w 7913077"/>
              <a:gd name="connsiteY128" fmla="*/ 2203939 h 3610708"/>
              <a:gd name="connsiteX129" fmla="*/ 3903785 w 7913077"/>
              <a:gd name="connsiteY129" fmla="*/ 2168769 h 3610708"/>
              <a:gd name="connsiteX130" fmla="*/ 3645877 w 7913077"/>
              <a:gd name="connsiteY130" fmla="*/ 2086708 h 3610708"/>
              <a:gd name="connsiteX131" fmla="*/ 3610708 w 7913077"/>
              <a:gd name="connsiteY131" fmla="*/ 2039816 h 3610708"/>
              <a:gd name="connsiteX132" fmla="*/ 3540370 w 7913077"/>
              <a:gd name="connsiteY132" fmla="*/ 2016369 h 3610708"/>
              <a:gd name="connsiteX133" fmla="*/ 3387970 w 7913077"/>
              <a:gd name="connsiteY133" fmla="*/ 1957754 h 3610708"/>
              <a:gd name="connsiteX134" fmla="*/ 3247293 w 7913077"/>
              <a:gd name="connsiteY134" fmla="*/ 1922585 h 3610708"/>
              <a:gd name="connsiteX135" fmla="*/ 3188677 w 7913077"/>
              <a:gd name="connsiteY135" fmla="*/ 1887416 h 3610708"/>
              <a:gd name="connsiteX136" fmla="*/ 3083170 w 7913077"/>
              <a:gd name="connsiteY136" fmla="*/ 1817077 h 3610708"/>
              <a:gd name="connsiteX137" fmla="*/ 3012831 w 7913077"/>
              <a:gd name="connsiteY137" fmla="*/ 1770185 h 3610708"/>
              <a:gd name="connsiteX138" fmla="*/ 2836985 w 7913077"/>
              <a:gd name="connsiteY138" fmla="*/ 1711569 h 3610708"/>
              <a:gd name="connsiteX139" fmla="*/ 2801816 w 7913077"/>
              <a:gd name="connsiteY139" fmla="*/ 1699846 h 3610708"/>
              <a:gd name="connsiteX140" fmla="*/ 2672862 w 7913077"/>
              <a:gd name="connsiteY140" fmla="*/ 1641231 h 3610708"/>
              <a:gd name="connsiteX141" fmla="*/ 2567354 w 7913077"/>
              <a:gd name="connsiteY141" fmla="*/ 1594339 h 3610708"/>
              <a:gd name="connsiteX142" fmla="*/ 2473570 w 7913077"/>
              <a:gd name="connsiteY142" fmla="*/ 1582616 h 3610708"/>
              <a:gd name="connsiteX143" fmla="*/ 2250831 w 7913077"/>
              <a:gd name="connsiteY143" fmla="*/ 1547446 h 3610708"/>
              <a:gd name="connsiteX144" fmla="*/ 1957754 w 7913077"/>
              <a:gd name="connsiteY144" fmla="*/ 1512277 h 3610708"/>
              <a:gd name="connsiteX145" fmla="*/ 1664677 w 7913077"/>
              <a:gd name="connsiteY145" fmla="*/ 1500554 h 3610708"/>
              <a:gd name="connsiteX146" fmla="*/ 1301262 w 7913077"/>
              <a:gd name="connsiteY146" fmla="*/ 1512277 h 3610708"/>
              <a:gd name="connsiteX147" fmla="*/ 1254370 w 7913077"/>
              <a:gd name="connsiteY147" fmla="*/ 1535723 h 3610708"/>
              <a:gd name="connsiteX148" fmla="*/ 1148862 w 7913077"/>
              <a:gd name="connsiteY148" fmla="*/ 1559169 h 3610708"/>
              <a:gd name="connsiteX149" fmla="*/ 1055077 w 7913077"/>
              <a:gd name="connsiteY149" fmla="*/ 1676400 h 3610708"/>
              <a:gd name="connsiteX150" fmla="*/ 1066800 w 7913077"/>
              <a:gd name="connsiteY150" fmla="*/ 2028092 h 3610708"/>
              <a:gd name="connsiteX151" fmla="*/ 1078523 w 7913077"/>
              <a:gd name="connsiteY151" fmla="*/ 2074985 h 3610708"/>
              <a:gd name="connsiteX152" fmla="*/ 1101970 w 7913077"/>
              <a:gd name="connsiteY152" fmla="*/ 2157046 h 3610708"/>
              <a:gd name="connsiteX153" fmla="*/ 1137139 w 7913077"/>
              <a:gd name="connsiteY153" fmla="*/ 2274277 h 3610708"/>
              <a:gd name="connsiteX154" fmla="*/ 1172308 w 7913077"/>
              <a:gd name="connsiteY154" fmla="*/ 2297723 h 3610708"/>
              <a:gd name="connsiteX155" fmla="*/ 1207477 w 7913077"/>
              <a:gd name="connsiteY155" fmla="*/ 2332892 h 3610708"/>
              <a:gd name="connsiteX156" fmla="*/ 1242646 w 7913077"/>
              <a:gd name="connsiteY156" fmla="*/ 2356339 h 3610708"/>
              <a:gd name="connsiteX157" fmla="*/ 1277816 w 7913077"/>
              <a:gd name="connsiteY157" fmla="*/ 2403231 h 3610708"/>
              <a:gd name="connsiteX158" fmla="*/ 1348154 w 7913077"/>
              <a:gd name="connsiteY158" fmla="*/ 2473569 h 3610708"/>
              <a:gd name="connsiteX159" fmla="*/ 1418493 w 7913077"/>
              <a:gd name="connsiteY159" fmla="*/ 2579077 h 3610708"/>
              <a:gd name="connsiteX160" fmla="*/ 1500554 w 7913077"/>
              <a:gd name="connsiteY160" fmla="*/ 2661139 h 3610708"/>
              <a:gd name="connsiteX161" fmla="*/ 1547446 w 7913077"/>
              <a:gd name="connsiteY161" fmla="*/ 2672862 h 3610708"/>
              <a:gd name="connsiteX162" fmla="*/ 1641231 w 7913077"/>
              <a:gd name="connsiteY162" fmla="*/ 2719754 h 3610708"/>
              <a:gd name="connsiteX163" fmla="*/ 1770185 w 7913077"/>
              <a:gd name="connsiteY163" fmla="*/ 2754923 h 3610708"/>
              <a:gd name="connsiteX164" fmla="*/ 1828800 w 7913077"/>
              <a:gd name="connsiteY164" fmla="*/ 2790092 h 3610708"/>
              <a:gd name="connsiteX165" fmla="*/ 1946031 w 7913077"/>
              <a:gd name="connsiteY165" fmla="*/ 2872154 h 3610708"/>
              <a:gd name="connsiteX166" fmla="*/ 2098431 w 7913077"/>
              <a:gd name="connsiteY166" fmla="*/ 2907323 h 3610708"/>
              <a:gd name="connsiteX167" fmla="*/ 2157046 w 7913077"/>
              <a:gd name="connsiteY167" fmla="*/ 2942492 h 3610708"/>
              <a:gd name="connsiteX168" fmla="*/ 2274277 w 7913077"/>
              <a:gd name="connsiteY168" fmla="*/ 3048000 h 3610708"/>
              <a:gd name="connsiteX169" fmla="*/ 2309446 w 7913077"/>
              <a:gd name="connsiteY169" fmla="*/ 3059723 h 3610708"/>
              <a:gd name="connsiteX170" fmla="*/ 2356339 w 7913077"/>
              <a:gd name="connsiteY170" fmla="*/ 3106616 h 3610708"/>
              <a:gd name="connsiteX171" fmla="*/ 2403231 w 7913077"/>
              <a:gd name="connsiteY171" fmla="*/ 3141785 h 3610708"/>
              <a:gd name="connsiteX172" fmla="*/ 2461846 w 7913077"/>
              <a:gd name="connsiteY172" fmla="*/ 3200400 h 3610708"/>
              <a:gd name="connsiteX173" fmla="*/ 2497016 w 7913077"/>
              <a:gd name="connsiteY173" fmla="*/ 3294185 h 3610708"/>
              <a:gd name="connsiteX174" fmla="*/ 2543908 w 7913077"/>
              <a:gd name="connsiteY174" fmla="*/ 3329354 h 3610708"/>
              <a:gd name="connsiteX175" fmla="*/ 2614246 w 7913077"/>
              <a:gd name="connsiteY175" fmla="*/ 3387969 h 3610708"/>
              <a:gd name="connsiteX176" fmla="*/ 2883877 w 7913077"/>
              <a:gd name="connsiteY176" fmla="*/ 3411416 h 3610708"/>
              <a:gd name="connsiteX177" fmla="*/ 2989385 w 7913077"/>
              <a:gd name="connsiteY177" fmla="*/ 3446585 h 3610708"/>
              <a:gd name="connsiteX178" fmla="*/ 3036277 w 7913077"/>
              <a:gd name="connsiteY178" fmla="*/ 3470031 h 3610708"/>
              <a:gd name="connsiteX179" fmla="*/ 3071446 w 7913077"/>
              <a:gd name="connsiteY179" fmla="*/ 3481754 h 3610708"/>
              <a:gd name="connsiteX180" fmla="*/ 3106616 w 7913077"/>
              <a:gd name="connsiteY180" fmla="*/ 3505200 h 3610708"/>
              <a:gd name="connsiteX181" fmla="*/ 3188677 w 7913077"/>
              <a:gd name="connsiteY181" fmla="*/ 3516923 h 3610708"/>
              <a:gd name="connsiteX182" fmla="*/ 3235570 w 7913077"/>
              <a:gd name="connsiteY182" fmla="*/ 3528646 h 3610708"/>
              <a:gd name="connsiteX183" fmla="*/ 3282462 w 7913077"/>
              <a:gd name="connsiteY183" fmla="*/ 3563816 h 3610708"/>
              <a:gd name="connsiteX184" fmla="*/ 3317631 w 7913077"/>
              <a:gd name="connsiteY184" fmla="*/ 3587262 h 3610708"/>
              <a:gd name="connsiteX185" fmla="*/ 3341077 w 7913077"/>
              <a:gd name="connsiteY185" fmla="*/ 3610708 h 361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913077" h="3610708">
                <a:moveTo>
                  <a:pt x="0" y="351692"/>
                </a:moveTo>
                <a:cubicBezTo>
                  <a:pt x="19539" y="355600"/>
                  <a:pt x="39165" y="359093"/>
                  <a:pt x="58616" y="363416"/>
                </a:cubicBezTo>
                <a:cubicBezTo>
                  <a:pt x="74344" y="366911"/>
                  <a:pt x="89656" y="372257"/>
                  <a:pt x="105508" y="375139"/>
                </a:cubicBezTo>
                <a:cubicBezTo>
                  <a:pt x="132694" y="380082"/>
                  <a:pt x="160384" y="381919"/>
                  <a:pt x="187570" y="386862"/>
                </a:cubicBezTo>
                <a:cubicBezTo>
                  <a:pt x="203422" y="389744"/>
                  <a:pt x="218449" y="396806"/>
                  <a:pt x="234462" y="398585"/>
                </a:cubicBezTo>
                <a:cubicBezTo>
                  <a:pt x="288974" y="404642"/>
                  <a:pt x="343877" y="406400"/>
                  <a:pt x="398585" y="410308"/>
                </a:cubicBezTo>
                <a:cubicBezTo>
                  <a:pt x="505682" y="437082"/>
                  <a:pt x="447375" y="427473"/>
                  <a:pt x="644770" y="410308"/>
                </a:cubicBezTo>
                <a:cubicBezTo>
                  <a:pt x="674518" y="407721"/>
                  <a:pt x="730334" y="396362"/>
                  <a:pt x="762000" y="386862"/>
                </a:cubicBezTo>
                <a:cubicBezTo>
                  <a:pt x="785672" y="379760"/>
                  <a:pt x="808362" y="369411"/>
                  <a:pt x="832339" y="363416"/>
                </a:cubicBezTo>
                <a:cubicBezTo>
                  <a:pt x="847970" y="359508"/>
                  <a:pt x="863739" y="356118"/>
                  <a:pt x="879231" y="351692"/>
                </a:cubicBezTo>
                <a:cubicBezTo>
                  <a:pt x="891113" y="348297"/>
                  <a:pt x="902283" y="342392"/>
                  <a:pt x="914400" y="339969"/>
                </a:cubicBezTo>
                <a:cubicBezTo>
                  <a:pt x="941495" y="334550"/>
                  <a:pt x="969108" y="332154"/>
                  <a:pt x="996462" y="328246"/>
                </a:cubicBezTo>
                <a:cubicBezTo>
                  <a:pt x="1008185" y="324338"/>
                  <a:pt x="1020829" y="322524"/>
                  <a:pt x="1031631" y="316523"/>
                </a:cubicBezTo>
                <a:cubicBezTo>
                  <a:pt x="1056264" y="302838"/>
                  <a:pt x="1075237" y="278542"/>
                  <a:pt x="1101970" y="269631"/>
                </a:cubicBezTo>
                <a:lnTo>
                  <a:pt x="1172308" y="246185"/>
                </a:lnTo>
                <a:cubicBezTo>
                  <a:pt x="1184031" y="242277"/>
                  <a:pt x="1195489" y="237459"/>
                  <a:pt x="1207477" y="234462"/>
                </a:cubicBezTo>
                <a:lnTo>
                  <a:pt x="1254370" y="222739"/>
                </a:lnTo>
                <a:cubicBezTo>
                  <a:pt x="1262185" y="214923"/>
                  <a:pt x="1267930" y="204235"/>
                  <a:pt x="1277816" y="199292"/>
                </a:cubicBezTo>
                <a:cubicBezTo>
                  <a:pt x="1289850" y="193275"/>
                  <a:pt x="1375924" y="177696"/>
                  <a:pt x="1383323" y="175846"/>
                </a:cubicBezTo>
                <a:cubicBezTo>
                  <a:pt x="1395311" y="172849"/>
                  <a:pt x="1407135" y="168991"/>
                  <a:pt x="1418493" y="164123"/>
                </a:cubicBezTo>
                <a:cubicBezTo>
                  <a:pt x="1465464" y="143993"/>
                  <a:pt x="1456566" y="139951"/>
                  <a:pt x="1500554" y="128954"/>
                </a:cubicBezTo>
                <a:cubicBezTo>
                  <a:pt x="1519885" y="124121"/>
                  <a:pt x="1539755" y="121711"/>
                  <a:pt x="1559170" y="117231"/>
                </a:cubicBezTo>
                <a:cubicBezTo>
                  <a:pt x="1590568" y="109985"/>
                  <a:pt x="1620979" y="97782"/>
                  <a:pt x="1652954" y="93785"/>
                </a:cubicBezTo>
                <a:lnTo>
                  <a:pt x="1746739" y="82062"/>
                </a:lnTo>
                <a:cubicBezTo>
                  <a:pt x="1778000" y="74247"/>
                  <a:pt x="1808925" y="64936"/>
                  <a:pt x="1840523" y="58616"/>
                </a:cubicBezTo>
                <a:cubicBezTo>
                  <a:pt x="1880808" y="50558"/>
                  <a:pt x="1907405" y="46205"/>
                  <a:pt x="1946031" y="35169"/>
                </a:cubicBezTo>
                <a:cubicBezTo>
                  <a:pt x="1979436" y="25625"/>
                  <a:pt x="1991442" y="16959"/>
                  <a:pt x="2028093" y="11723"/>
                </a:cubicBezTo>
                <a:cubicBezTo>
                  <a:pt x="2066970" y="6169"/>
                  <a:pt x="2106246" y="3908"/>
                  <a:pt x="2145323" y="0"/>
                </a:cubicBezTo>
                <a:cubicBezTo>
                  <a:pt x="2301631" y="3908"/>
                  <a:pt x="2458051" y="4623"/>
                  <a:pt x="2614246" y="11723"/>
                </a:cubicBezTo>
                <a:cubicBezTo>
                  <a:pt x="2630341" y="12455"/>
                  <a:pt x="2645214" y="20996"/>
                  <a:pt x="2661139" y="23446"/>
                </a:cubicBezTo>
                <a:cubicBezTo>
                  <a:pt x="2696113" y="28827"/>
                  <a:pt x="2731477" y="31261"/>
                  <a:pt x="2766646" y="35169"/>
                </a:cubicBezTo>
                <a:cubicBezTo>
                  <a:pt x="2866274" y="68377"/>
                  <a:pt x="2744804" y="22063"/>
                  <a:pt x="2825262" y="70339"/>
                </a:cubicBezTo>
                <a:cubicBezTo>
                  <a:pt x="2835858" y="76697"/>
                  <a:pt x="2848549" y="78667"/>
                  <a:pt x="2860431" y="82062"/>
                </a:cubicBezTo>
                <a:cubicBezTo>
                  <a:pt x="2963481" y="111505"/>
                  <a:pt x="2858161" y="77398"/>
                  <a:pt x="2942493" y="105508"/>
                </a:cubicBezTo>
                <a:cubicBezTo>
                  <a:pt x="2954216" y="113323"/>
                  <a:pt x="2965060" y="122653"/>
                  <a:pt x="2977662" y="128954"/>
                </a:cubicBezTo>
                <a:cubicBezTo>
                  <a:pt x="3031554" y="155900"/>
                  <a:pt x="3030932" y="149198"/>
                  <a:pt x="3083170" y="164123"/>
                </a:cubicBezTo>
                <a:cubicBezTo>
                  <a:pt x="3095052" y="167518"/>
                  <a:pt x="3106616" y="171938"/>
                  <a:pt x="3118339" y="175846"/>
                </a:cubicBezTo>
                <a:cubicBezTo>
                  <a:pt x="3133970" y="187569"/>
                  <a:pt x="3152723" y="196006"/>
                  <a:pt x="3165231" y="211016"/>
                </a:cubicBezTo>
                <a:cubicBezTo>
                  <a:pt x="3173142" y="220509"/>
                  <a:pt x="3167390" y="238360"/>
                  <a:pt x="3176954" y="246185"/>
                </a:cubicBezTo>
                <a:cubicBezTo>
                  <a:pt x="3212224" y="275042"/>
                  <a:pt x="3256268" y="291245"/>
                  <a:pt x="3294185" y="316523"/>
                </a:cubicBezTo>
                <a:cubicBezTo>
                  <a:pt x="3341612" y="348141"/>
                  <a:pt x="3334527" y="345518"/>
                  <a:pt x="3399693" y="375139"/>
                </a:cubicBezTo>
                <a:cubicBezTo>
                  <a:pt x="3418850" y="383847"/>
                  <a:pt x="3437975" y="393163"/>
                  <a:pt x="3458308" y="398585"/>
                </a:cubicBezTo>
                <a:cubicBezTo>
                  <a:pt x="3496813" y="408853"/>
                  <a:pt x="3536573" y="413681"/>
                  <a:pt x="3575539" y="422031"/>
                </a:cubicBezTo>
                <a:cubicBezTo>
                  <a:pt x="3591293" y="425407"/>
                  <a:pt x="3606703" y="430259"/>
                  <a:pt x="3622431" y="433754"/>
                </a:cubicBezTo>
                <a:cubicBezTo>
                  <a:pt x="3707311" y="452616"/>
                  <a:pt x="3653369" y="436252"/>
                  <a:pt x="3716216" y="457200"/>
                </a:cubicBezTo>
                <a:cubicBezTo>
                  <a:pt x="3739972" y="475017"/>
                  <a:pt x="3794593" y="518496"/>
                  <a:pt x="3821723" y="527539"/>
                </a:cubicBezTo>
                <a:cubicBezTo>
                  <a:pt x="3871183" y="544026"/>
                  <a:pt x="3923890" y="548754"/>
                  <a:pt x="3974123" y="562708"/>
                </a:cubicBezTo>
                <a:cubicBezTo>
                  <a:pt x="4023638" y="576462"/>
                  <a:pt x="4047455" y="594984"/>
                  <a:pt x="4091354" y="621323"/>
                </a:cubicBezTo>
                <a:cubicBezTo>
                  <a:pt x="4103077" y="644769"/>
                  <a:pt x="4108524" y="672604"/>
                  <a:pt x="4126523" y="691662"/>
                </a:cubicBezTo>
                <a:cubicBezTo>
                  <a:pt x="4175997" y="744047"/>
                  <a:pt x="4233002" y="789107"/>
                  <a:pt x="4290646" y="832339"/>
                </a:cubicBezTo>
                <a:cubicBezTo>
                  <a:pt x="4306277" y="844062"/>
                  <a:pt x="4323723" y="853692"/>
                  <a:pt x="4337539" y="867508"/>
                </a:cubicBezTo>
                <a:cubicBezTo>
                  <a:pt x="4366912" y="896880"/>
                  <a:pt x="4387451" y="934988"/>
                  <a:pt x="4419600" y="961292"/>
                </a:cubicBezTo>
                <a:cubicBezTo>
                  <a:pt x="4432070" y="971495"/>
                  <a:pt x="4450862" y="969108"/>
                  <a:pt x="4466493" y="973016"/>
                </a:cubicBezTo>
                <a:cubicBezTo>
                  <a:pt x="4486031" y="984739"/>
                  <a:pt x="4504728" y="997995"/>
                  <a:pt x="4525108" y="1008185"/>
                </a:cubicBezTo>
                <a:cubicBezTo>
                  <a:pt x="4536161" y="1013711"/>
                  <a:pt x="4548707" y="1015569"/>
                  <a:pt x="4560277" y="1019908"/>
                </a:cubicBezTo>
                <a:cubicBezTo>
                  <a:pt x="4701593" y="1072901"/>
                  <a:pt x="4522567" y="1011912"/>
                  <a:pt x="4700954" y="1066800"/>
                </a:cubicBezTo>
                <a:cubicBezTo>
                  <a:pt x="4724576" y="1074068"/>
                  <a:pt x="4747211" y="1084689"/>
                  <a:pt x="4771293" y="1090246"/>
                </a:cubicBezTo>
                <a:cubicBezTo>
                  <a:pt x="4798217" y="1096459"/>
                  <a:pt x="4826044" y="1097767"/>
                  <a:pt x="4853354" y="1101969"/>
                </a:cubicBezTo>
                <a:cubicBezTo>
                  <a:pt x="4928092" y="1113467"/>
                  <a:pt x="4908424" y="1109874"/>
                  <a:pt x="4970585" y="1125416"/>
                </a:cubicBezTo>
                <a:cubicBezTo>
                  <a:pt x="5044831" y="1121508"/>
                  <a:pt x="5119280" y="1120423"/>
                  <a:pt x="5193323" y="1113692"/>
                </a:cubicBezTo>
                <a:cubicBezTo>
                  <a:pt x="5205630" y="1112573"/>
                  <a:pt x="5217440" y="1107495"/>
                  <a:pt x="5228493" y="1101969"/>
                </a:cubicBezTo>
                <a:cubicBezTo>
                  <a:pt x="5241095" y="1095668"/>
                  <a:pt x="5251939" y="1086338"/>
                  <a:pt x="5263662" y="1078523"/>
                </a:cubicBezTo>
                <a:cubicBezTo>
                  <a:pt x="5286716" y="1043943"/>
                  <a:pt x="5288428" y="1036392"/>
                  <a:pt x="5322277" y="1008185"/>
                </a:cubicBezTo>
                <a:cubicBezTo>
                  <a:pt x="5333101" y="999165"/>
                  <a:pt x="5346444" y="993541"/>
                  <a:pt x="5357446" y="984739"/>
                </a:cubicBezTo>
                <a:cubicBezTo>
                  <a:pt x="5366077" y="977834"/>
                  <a:pt x="5371696" y="967423"/>
                  <a:pt x="5380893" y="961292"/>
                </a:cubicBezTo>
                <a:cubicBezTo>
                  <a:pt x="5395434" y="951598"/>
                  <a:pt x="5412800" y="946837"/>
                  <a:pt x="5427785" y="937846"/>
                </a:cubicBezTo>
                <a:cubicBezTo>
                  <a:pt x="5461231" y="917779"/>
                  <a:pt x="5504817" y="880907"/>
                  <a:pt x="5545016" y="867508"/>
                </a:cubicBezTo>
                <a:cubicBezTo>
                  <a:pt x="5563919" y="861207"/>
                  <a:pt x="5584408" y="861028"/>
                  <a:pt x="5603631" y="855785"/>
                </a:cubicBezTo>
                <a:cubicBezTo>
                  <a:pt x="5627475" y="849282"/>
                  <a:pt x="5650524" y="840154"/>
                  <a:pt x="5673970" y="832339"/>
                </a:cubicBezTo>
                <a:cubicBezTo>
                  <a:pt x="5685693" y="828431"/>
                  <a:pt x="5697666" y="825205"/>
                  <a:pt x="5709139" y="820616"/>
                </a:cubicBezTo>
                <a:cubicBezTo>
                  <a:pt x="5728677" y="812800"/>
                  <a:pt x="5747641" y="803358"/>
                  <a:pt x="5767754" y="797169"/>
                </a:cubicBezTo>
                <a:cubicBezTo>
                  <a:pt x="5798553" y="787692"/>
                  <a:pt x="5830969" y="783913"/>
                  <a:pt x="5861539" y="773723"/>
                </a:cubicBezTo>
                <a:cubicBezTo>
                  <a:pt x="5873262" y="769815"/>
                  <a:pt x="5884786" y="765251"/>
                  <a:pt x="5896708" y="762000"/>
                </a:cubicBezTo>
                <a:cubicBezTo>
                  <a:pt x="5927796" y="753521"/>
                  <a:pt x="5990493" y="738554"/>
                  <a:pt x="5990493" y="738554"/>
                </a:cubicBezTo>
                <a:cubicBezTo>
                  <a:pt x="6047780" y="681267"/>
                  <a:pt x="6000545" y="721088"/>
                  <a:pt x="6072554" y="679939"/>
                </a:cubicBezTo>
                <a:cubicBezTo>
                  <a:pt x="6084787" y="672949"/>
                  <a:pt x="6094773" y="662042"/>
                  <a:pt x="6107723" y="656492"/>
                </a:cubicBezTo>
                <a:cubicBezTo>
                  <a:pt x="6122532" y="650145"/>
                  <a:pt x="6138985" y="648677"/>
                  <a:pt x="6154616" y="644769"/>
                </a:cubicBezTo>
                <a:cubicBezTo>
                  <a:pt x="6272478" y="585838"/>
                  <a:pt x="6123773" y="655049"/>
                  <a:pt x="6260123" y="609600"/>
                </a:cubicBezTo>
                <a:cubicBezTo>
                  <a:pt x="6369651" y="573091"/>
                  <a:pt x="6252138" y="601300"/>
                  <a:pt x="6342185" y="562708"/>
                </a:cubicBezTo>
                <a:cubicBezTo>
                  <a:pt x="6356994" y="556361"/>
                  <a:pt x="6373446" y="554893"/>
                  <a:pt x="6389077" y="550985"/>
                </a:cubicBezTo>
                <a:cubicBezTo>
                  <a:pt x="6471557" y="495998"/>
                  <a:pt x="6366968" y="559277"/>
                  <a:pt x="6482862" y="515816"/>
                </a:cubicBezTo>
                <a:cubicBezTo>
                  <a:pt x="6496054" y="510869"/>
                  <a:pt x="6505156" y="498091"/>
                  <a:pt x="6518031" y="492369"/>
                </a:cubicBezTo>
                <a:cubicBezTo>
                  <a:pt x="6540615" y="482331"/>
                  <a:pt x="6565423" y="478102"/>
                  <a:pt x="6588370" y="468923"/>
                </a:cubicBezTo>
                <a:cubicBezTo>
                  <a:pt x="6604596" y="462433"/>
                  <a:pt x="6619036" y="451967"/>
                  <a:pt x="6635262" y="445477"/>
                </a:cubicBezTo>
                <a:cubicBezTo>
                  <a:pt x="6711191" y="415105"/>
                  <a:pt x="6712050" y="421225"/>
                  <a:pt x="6799385" y="410308"/>
                </a:cubicBezTo>
                <a:cubicBezTo>
                  <a:pt x="6887499" y="380937"/>
                  <a:pt x="6803227" y="405868"/>
                  <a:pt x="6986954" y="386862"/>
                </a:cubicBezTo>
                <a:cubicBezTo>
                  <a:pt x="7049629" y="380378"/>
                  <a:pt x="7112000" y="371231"/>
                  <a:pt x="7174523" y="363416"/>
                </a:cubicBezTo>
                <a:cubicBezTo>
                  <a:pt x="7205785" y="367324"/>
                  <a:pt x="7236921" y="372410"/>
                  <a:pt x="7268308" y="375139"/>
                </a:cubicBezTo>
                <a:cubicBezTo>
                  <a:pt x="7326833" y="380228"/>
                  <a:pt x="7385700" y="381017"/>
                  <a:pt x="7444154" y="386862"/>
                </a:cubicBezTo>
                <a:cubicBezTo>
                  <a:pt x="7476299" y="390076"/>
                  <a:pt x="7517618" y="403187"/>
                  <a:pt x="7549662" y="410308"/>
                </a:cubicBezTo>
                <a:cubicBezTo>
                  <a:pt x="7683619" y="440076"/>
                  <a:pt x="7540799" y="405162"/>
                  <a:pt x="7655170" y="433754"/>
                </a:cubicBezTo>
                <a:cubicBezTo>
                  <a:pt x="7683105" y="517559"/>
                  <a:pt x="7644526" y="413315"/>
                  <a:pt x="7725508" y="550985"/>
                </a:cubicBezTo>
                <a:cubicBezTo>
                  <a:pt x="7809270" y="693382"/>
                  <a:pt x="7741693" y="639930"/>
                  <a:pt x="7819293" y="691662"/>
                </a:cubicBezTo>
                <a:cubicBezTo>
                  <a:pt x="7827108" y="722923"/>
                  <a:pt x="7824865" y="758634"/>
                  <a:pt x="7842739" y="785446"/>
                </a:cubicBezTo>
                <a:cubicBezTo>
                  <a:pt x="7850554" y="797169"/>
                  <a:pt x="7860463" y="807741"/>
                  <a:pt x="7866185" y="820616"/>
                </a:cubicBezTo>
                <a:cubicBezTo>
                  <a:pt x="7876222" y="843200"/>
                  <a:pt x="7881185" y="867728"/>
                  <a:pt x="7889631" y="890954"/>
                </a:cubicBezTo>
                <a:cubicBezTo>
                  <a:pt x="7896822" y="910730"/>
                  <a:pt x="7905262" y="930031"/>
                  <a:pt x="7913077" y="949569"/>
                </a:cubicBezTo>
                <a:cubicBezTo>
                  <a:pt x="7905262" y="1012092"/>
                  <a:pt x="7902612" y="1075481"/>
                  <a:pt x="7889631" y="1137139"/>
                </a:cubicBezTo>
                <a:cubicBezTo>
                  <a:pt x="7886728" y="1150926"/>
                  <a:pt x="7871735" y="1159358"/>
                  <a:pt x="7866185" y="1172308"/>
                </a:cubicBezTo>
                <a:cubicBezTo>
                  <a:pt x="7859838" y="1187117"/>
                  <a:pt x="7858370" y="1203569"/>
                  <a:pt x="7854462" y="1219200"/>
                </a:cubicBezTo>
                <a:cubicBezTo>
                  <a:pt x="7850554" y="1332523"/>
                  <a:pt x="7849029" y="1445953"/>
                  <a:pt x="7842739" y="1559169"/>
                </a:cubicBezTo>
                <a:cubicBezTo>
                  <a:pt x="7841569" y="1580234"/>
                  <a:pt x="7826793" y="1672345"/>
                  <a:pt x="7819293" y="1699846"/>
                </a:cubicBezTo>
                <a:cubicBezTo>
                  <a:pt x="7812790" y="1723690"/>
                  <a:pt x="7803662" y="1746739"/>
                  <a:pt x="7795846" y="1770185"/>
                </a:cubicBezTo>
                <a:cubicBezTo>
                  <a:pt x="7788840" y="1791203"/>
                  <a:pt x="7775163" y="1837760"/>
                  <a:pt x="7760677" y="1852246"/>
                </a:cubicBezTo>
                <a:cubicBezTo>
                  <a:pt x="7748320" y="1864603"/>
                  <a:pt x="7729416" y="1867877"/>
                  <a:pt x="7713785" y="1875692"/>
                </a:cubicBezTo>
                <a:cubicBezTo>
                  <a:pt x="7705970" y="1883508"/>
                  <a:pt x="7699278" y="1892638"/>
                  <a:pt x="7690339" y="1899139"/>
                </a:cubicBezTo>
                <a:cubicBezTo>
                  <a:pt x="7574824" y="1983150"/>
                  <a:pt x="7613026" y="1962428"/>
                  <a:pt x="7491046" y="1992923"/>
                </a:cubicBezTo>
                <a:cubicBezTo>
                  <a:pt x="7475415" y="2000738"/>
                  <a:pt x="7458694" y="2006675"/>
                  <a:pt x="7444154" y="2016369"/>
                </a:cubicBezTo>
                <a:cubicBezTo>
                  <a:pt x="7434958" y="2022500"/>
                  <a:pt x="7429339" y="2032911"/>
                  <a:pt x="7420708" y="2039816"/>
                </a:cubicBezTo>
                <a:cubicBezTo>
                  <a:pt x="7404572" y="2052725"/>
                  <a:pt x="7336178" y="2093495"/>
                  <a:pt x="7326923" y="2098431"/>
                </a:cubicBezTo>
                <a:cubicBezTo>
                  <a:pt x="7288374" y="2118990"/>
                  <a:pt x="7249361" y="2138738"/>
                  <a:pt x="7209693" y="2157046"/>
                </a:cubicBezTo>
                <a:cubicBezTo>
                  <a:pt x="7198473" y="2162224"/>
                  <a:pt x="7185997" y="2164180"/>
                  <a:pt x="7174523" y="2168769"/>
                </a:cubicBezTo>
                <a:cubicBezTo>
                  <a:pt x="7127356" y="2187636"/>
                  <a:pt x="7081013" y="2208518"/>
                  <a:pt x="7033846" y="2227385"/>
                </a:cubicBezTo>
                <a:cubicBezTo>
                  <a:pt x="7022373" y="2231974"/>
                  <a:pt x="7010150" y="2234519"/>
                  <a:pt x="6998677" y="2239108"/>
                </a:cubicBezTo>
                <a:cubicBezTo>
                  <a:pt x="6821723" y="2309889"/>
                  <a:pt x="6914148" y="2289702"/>
                  <a:pt x="6775939" y="2309446"/>
                </a:cubicBezTo>
                <a:lnTo>
                  <a:pt x="6518031" y="2391508"/>
                </a:lnTo>
                <a:cubicBezTo>
                  <a:pt x="6480539" y="2403143"/>
                  <a:pt x="6438437" y="2412563"/>
                  <a:pt x="6400800" y="2426677"/>
                </a:cubicBezTo>
                <a:cubicBezTo>
                  <a:pt x="6318577" y="2457511"/>
                  <a:pt x="6242259" y="2514984"/>
                  <a:pt x="6154616" y="2520462"/>
                </a:cubicBezTo>
                <a:cubicBezTo>
                  <a:pt x="5842183" y="2539989"/>
                  <a:pt x="6029661" y="2530228"/>
                  <a:pt x="5591908" y="2543908"/>
                </a:cubicBezTo>
                <a:lnTo>
                  <a:pt x="5275385" y="2532185"/>
                </a:lnTo>
                <a:cubicBezTo>
                  <a:pt x="5033825" y="2521906"/>
                  <a:pt x="5114986" y="2538978"/>
                  <a:pt x="4994031" y="2508739"/>
                </a:cubicBezTo>
                <a:cubicBezTo>
                  <a:pt x="4970585" y="2497016"/>
                  <a:pt x="4948950" y="2480585"/>
                  <a:pt x="4923693" y="2473569"/>
                </a:cubicBezTo>
                <a:cubicBezTo>
                  <a:pt x="4877888" y="2460845"/>
                  <a:pt x="4830042" y="2457090"/>
                  <a:pt x="4783016" y="2450123"/>
                </a:cubicBezTo>
                <a:cubicBezTo>
                  <a:pt x="4529147" y="2412513"/>
                  <a:pt x="4690674" y="2445233"/>
                  <a:pt x="4501662" y="2403231"/>
                </a:cubicBezTo>
                <a:cubicBezTo>
                  <a:pt x="4489939" y="2395416"/>
                  <a:pt x="4480040" y="2383656"/>
                  <a:pt x="4466493" y="2379785"/>
                </a:cubicBezTo>
                <a:cubicBezTo>
                  <a:pt x="4397211" y="2359990"/>
                  <a:pt x="4325887" y="2348199"/>
                  <a:pt x="4255477" y="2332892"/>
                </a:cubicBezTo>
                <a:cubicBezTo>
                  <a:pt x="4236007" y="2328659"/>
                  <a:pt x="4215947" y="2326894"/>
                  <a:pt x="4196862" y="2321169"/>
                </a:cubicBezTo>
                <a:cubicBezTo>
                  <a:pt x="4121339" y="2298512"/>
                  <a:pt x="4101277" y="2270191"/>
                  <a:pt x="4021016" y="2227385"/>
                </a:cubicBezTo>
                <a:cubicBezTo>
                  <a:pt x="4002448" y="2217482"/>
                  <a:pt x="3981222" y="2213350"/>
                  <a:pt x="3962400" y="2203939"/>
                </a:cubicBezTo>
                <a:cubicBezTo>
                  <a:pt x="3942020" y="2193749"/>
                  <a:pt x="3925152" y="2176683"/>
                  <a:pt x="3903785" y="2168769"/>
                </a:cubicBezTo>
                <a:cubicBezTo>
                  <a:pt x="3819185" y="2137436"/>
                  <a:pt x="3645877" y="2086708"/>
                  <a:pt x="3645877" y="2086708"/>
                </a:cubicBezTo>
                <a:cubicBezTo>
                  <a:pt x="3634154" y="2071077"/>
                  <a:pt x="3626965" y="2050654"/>
                  <a:pt x="3610708" y="2039816"/>
                </a:cubicBezTo>
                <a:cubicBezTo>
                  <a:pt x="3590144" y="2026107"/>
                  <a:pt x="3561828" y="2028631"/>
                  <a:pt x="3540370" y="2016369"/>
                </a:cubicBezTo>
                <a:cubicBezTo>
                  <a:pt x="3416286" y="1945464"/>
                  <a:pt x="3505518" y="1983876"/>
                  <a:pt x="3387970" y="1957754"/>
                </a:cubicBezTo>
                <a:cubicBezTo>
                  <a:pt x="3340786" y="1947269"/>
                  <a:pt x="3247293" y="1922585"/>
                  <a:pt x="3247293" y="1922585"/>
                </a:cubicBezTo>
                <a:cubicBezTo>
                  <a:pt x="3227754" y="1910862"/>
                  <a:pt x="3207900" y="1899649"/>
                  <a:pt x="3188677" y="1887416"/>
                </a:cubicBezTo>
                <a:cubicBezTo>
                  <a:pt x="3153017" y="1864723"/>
                  <a:pt x="3118339" y="1840523"/>
                  <a:pt x="3083170" y="1817077"/>
                </a:cubicBezTo>
                <a:cubicBezTo>
                  <a:pt x="3059724" y="1801446"/>
                  <a:pt x="3038994" y="1780650"/>
                  <a:pt x="3012831" y="1770185"/>
                </a:cubicBezTo>
                <a:cubicBezTo>
                  <a:pt x="2910432" y="1729225"/>
                  <a:pt x="2985819" y="1757365"/>
                  <a:pt x="2836985" y="1711569"/>
                </a:cubicBezTo>
                <a:cubicBezTo>
                  <a:pt x="2825174" y="1707935"/>
                  <a:pt x="2812618" y="1705847"/>
                  <a:pt x="2801816" y="1699846"/>
                </a:cubicBezTo>
                <a:cubicBezTo>
                  <a:pt x="2687737" y="1636469"/>
                  <a:pt x="2778314" y="1662321"/>
                  <a:pt x="2672862" y="1641231"/>
                </a:cubicBezTo>
                <a:cubicBezTo>
                  <a:pt x="2637693" y="1625600"/>
                  <a:pt x="2604276" y="1605199"/>
                  <a:pt x="2567354" y="1594339"/>
                </a:cubicBezTo>
                <a:cubicBezTo>
                  <a:pt x="2537130" y="1585449"/>
                  <a:pt x="2504595" y="1588091"/>
                  <a:pt x="2473570" y="1582616"/>
                </a:cubicBezTo>
                <a:cubicBezTo>
                  <a:pt x="2133662" y="1522631"/>
                  <a:pt x="2617631" y="1593296"/>
                  <a:pt x="2250831" y="1547446"/>
                </a:cubicBezTo>
                <a:cubicBezTo>
                  <a:pt x="2052460" y="1522650"/>
                  <a:pt x="2374972" y="1540723"/>
                  <a:pt x="1957754" y="1512277"/>
                </a:cubicBezTo>
                <a:cubicBezTo>
                  <a:pt x="1860210" y="1505626"/>
                  <a:pt x="1762369" y="1504462"/>
                  <a:pt x="1664677" y="1500554"/>
                </a:cubicBezTo>
                <a:cubicBezTo>
                  <a:pt x="1543539" y="1504462"/>
                  <a:pt x="1422021" y="1501926"/>
                  <a:pt x="1301262" y="1512277"/>
                </a:cubicBezTo>
                <a:cubicBezTo>
                  <a:pt x="1283850" y="1513769"/>
                  <a:pt x="1271073" y="1530584"/>
                  <a:pt x="1254370" y="1535723"/>
                </a:cubicBezTo>
                <a:cubicBezTo>
                  <a:pt x="1219936" y="1546318"/>
                  <a:pt x="1184031" y="1551354"/>
                  <a:pt x="1148862" y="1559169"/>
                </a:cubicBezTo>
                <a:cubicBezTo>
                  <a:pt x="1058062" y="1649969"/>
                  <a:pt x="1079033" y="1604532"/>
                  <a:pt x="1055077" y="1676400"/>
                </a:cubicBezTo>
                <a:cubicBezTo>
                  <a:pt x="1058985" y="1793631"/>
                  <a:pt x="1059912" y="1910999"/>
                  <a:pt x="1066800" y="2028092"/>
                </a:cubicBezTo>
                <a:cubicBezTo>
                  <a:pt x="1067746" y="2044176"/>
                  <a:pt x="1074284" y="2059441"/>
                  <a:pt x="1078523" y="2074985"/>
                </a:cubicBezTo>
                <a:cubicBezTo>
                  <a:pt x="1086008" y="2102431"/>
                  <a:pt x="1094485" y="2129600"/>
                  <a:pt x="1101970" y="2157046"/>
                </a:cubicBezTo>
                <a:cubicBezTo>
                  <a:pt x="1109941" y="2186272"/>
                  <a:pt x="1123547" y="2252530"/>
                  <a:pt x="1137139" y="2274277"/>
                </a:cubicBezTo>
                <a:cubicBezTo>
                  <a:pt x="1144606" y="2286225"/>
                  <a:pt x="1161484" y="2288703"/>
                  <a:pt x="1172308" y="2297723"/>
                </a:cubicBezTo>
                <a:cubicBezTo>
                  <a:pt x="1185044" y="2308337"/>
                  <a:pt x="1194741" y="2322278"/>
                  <a:pt x="1207477" y="2332892"/>
                </a:cubicBezTo>
                <a:cubicBezTo>
                  <a:pt x="1218301" y="2341912"/>
                  <a:pt x="1232683" y="2346376"/>
                  <a:pt x="1242646" y="2356339"/>
                </a:cubicBezTo>
                <a:cubicBezTo>
                  <a:pt x="1256462" y="2370155"/>
                  <a:pt x="1264745" y="2388708"/>
                  <a:pt x="1277816" y="2403231"/>
                </a:cubicBezTo>
                <a:cubicBezTo>
                  <a:pt x="1299997" y="2427877"/>
                  <a:pt x="1324708" y="2450123"/>
                  <a:pt x="1348154" y="2473569"/>
                </a:cubicBezTo>
                <a:cubicBezTo>
                  <a:pt x="1407721" y="2592705"/>
                  <a:pt x="1354045" y="2503889"/>
                  <a:pt x="1418493" y="2579077"/>
                </a:cubicBezTo>
                <a:cubicBezTo>
                  <a:pt x="1453662" y="2620107"/>
                  <a:pt x="1449755" y="2635739"/>
                  <a:pt x="1500554" y="2661139"/>
                </a:cubicBezTo>
                <a:cubicBezTo>
                  <a:pt x="1514965" y="2668345"/>
                  <a:pt x="1532574" y="2666665"/>
                  <a:pt x="1547446" y="2672862"/>
                </a:cubicBezTo>
                <a:cubicBezTo>
                  <a:pt x="1579709" y="2686305"/>
                  <a:pt x="1608609" y="2707207"/>
                  <a:pt x="1641231" y="2719754"/>
                </a:cubicBezTo>
                <a:cubicBezTo>
                  <a:pt x="1818091" y="2787777"/>
                  <a:pt x="1564337" y="2661356"/>
                  <a:pt x="1770185" y="2754923"/>
                </a:cubicBezTo>
                <a:cubicBezTo>
                  <a:pt x="1790928" y="2764352"/>
                  <a:pt x="1810259" y="2776848"/>
                  <a:pt x="1828800" y="2790092"/>
                </a:cubicBezTo>
                <a:cubicBezTo>
                  <a:pt x="1883805" y="2829382"/>
                  <a:pt x="1824555" y="2841785"/>
                  <a:pt x="1946031" y="2872154"/>
                </a:cubicBezTo>
                <a:cubicBezTo>
                  <a:pt x="2059146" y="2900433"/>
                  <a:pt x="2008218" y="2889280"/>
                  <a:pt x="2098431" y="2907323"/>
                </a:cubicBezTo>
                <a:cubicBezTo>
                  <a:pt x="2117969" y="2919046"/>
                  <a:pt x="2139411" y="2928063"/>
                  <a:pt x="2157046" y="2942492"/>
                </a:cubicBezTo>
                <a:cubicBezTo>
                  <a:pt x="2213040" y="2988305"/>
                  <a:pt x="2217452" y="3015529"/>
                  <a:pt x="2274277" y="3048000"/>
                </a:cubicBezTo>
                <a:cubicBezTo>
                  <a:pt x="2285006" y="3054131"/>
                  <a:pt x="2297723" y="3055815"/>
                  <a:pt x="2309446" y="3059723"/>
                </a:cubicBezTo>
                <a:cubicBezTo>
                  <a:pt x="2325077" y="3075354"/>
                  <a:pt x="2339703" y="3092059"/>
                  <a:pt x="2356339" y="3106616"/>
                </a:cubicBezTo>
                <a:cubicBezTo>
                  <a:pt x="2371043" y="3119482"/>
                  <a:pt x="2390723" y="3126775"/>
                  <a:pt x="2403231" y="3141785"/>
                </a:cubicBezTo>
                <a:cubicBezTo>
                  <a:pt x="2464836" y="3215710"/>
                  <a:pt x="2341174" y="3140064"/>
                  <a:pt x="2461846" y="3200400"/>
                </a:cubicBezTo>
                <a:cubicBezTo>
                  <a:pt x="2469496" y="3230998"/>
                  <a:pt x="2475381" y="3268944"/>
                  <a:pt x="2497016" y="3294185"/>
                </a:cubicBezTo>
                <a:cubicBezTo>
                  <a:pt x="2509731" y="3309020"/>
                  <a:pt x="2529073" y="3316639"/>
                  <a:pt x="2543908" y="3329354"/>
                </a:cubicBezTo>
                <a:cubicBezTo>
                  <a:pt x="2561235" y="3344206"/>
                  <a:pt x="2588912" y="3381060"/>
                  <a:pt x="2614246" y="3387969"/>
                </a:cubicBezTo>
                <a:cubicBezTo>
                  <a:pt x="2657294" y="3399709"/>
                  <a:pt x="2879896" y="3411151"/>
                  <a:pt x="2883877" y="3411416"/>
                </a:cubicBezTo>
                <a:cubicBezTo>
                  <a:pt x="2919046" y="3423139"/>
                  <a:pt x="2956227" y="3430006"/>
                  <a:pt x="2989385" y="3446585"/>
                </a:cubicBezTo>
                <a:cubicBezTo>
                  <a:pt x="3005016" y="3454400"/>
                  <a:pt x="3020214" y="3463147"/>
                  <a:pt x="3036277" y="3470031"/>
                </a:cubicBezTo>
                <a:cubicBezTo>
                  <a:pt x="3047635" y="3474899"/>
                  <a:pt x="3060393" y="3476228"/>
                  <a:pt x="3071446" y="3481754"/>
                </a:cubicBezTo>
                <a:cubicBezTo>
                  <a:pt x="3084048" y="3488055"/>
                  <a:pt x="3093121" y="3501151"/>
                  <a:pt x="3106616" y="3505200"/>
                </a:cubicBezTo>
                <a:cubicBezTo>
                  <a:pt x="3133082" y="3513140"/>
                  <a:pt x="3161491" y="3511980"/>
                  <a:pt x="3188677" y="3516923"/>
                </a:cubicBezTo>
                <a:cubicBezTo>
                  <a:pt x="3204529" y="3519805"/>
                  <a:pt x="3219939" y="3524738"/>
                  <a:pt x="3235570" y="3528646"/>
                </a:cubicBezTo>
                <a:cubicBezTo>
                  <a:pt x="3251201" y="3540369"/>
                  <a:pt x="3266563" y="3552459"/>
                  <a:pt x="3282462" y="3563816"/>
                </a:cubicBezTo>
                <a:cubicBezTo>
                  <a:pt x="3293927" y="3572005"/>
                  <a:pt x="3306629" y="3578460"/>
                  <a:pt x="3317631" y="3587262"/>
                </a:cubicBezTo>
                <a:cubicBezTo>
                  <a:pt x="3326262" y="3594166"/>
                  <a:pt x="3333262" y="3602893"/>
                  <a:pt x="3341077" y="361070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828800" y="2029969"/>
            <a:ext cx="7003364" cy="3897171"/>
            <a:chOff x="1828800" y="2029969"/>
            <a:chExt cx="7003364" cy="3897171"/>
          </a:xfrm>
        </p:grpSpPr>
        <p:grpSp>
          <p:nvGrpSpPr>
            <p:cNvPr id="11" name="Group 10"/>
            <p:cNvGrpSpPr/>
            <p:nvPr/>
          </p:nvGrpSpPr>
          <p:grpSpPr>
            <a:xfrm>
              <a:off x="1828800" y="2321164"/>
              <a:ext cx="7003364" cy="3188648"/>
              <a:chOff x="1828800" y="2321164"/>
              <a:chExt cx="7003364" cy="3188648"/>
            </a:xfrm>
          </p:grpSpPr>
          <p:sp>
            <p:nvSpPr>
              <p:cNvPr id="7" name="Rectangle 6"/>
              <p:cNvSpPr/>
              <p:nvPr/>
            </p:nvSpPr>
            <p:spPr>
              <a:xfrm rot="21021529">
                <a:off x="1828800" y="2321164"/>
                <a:ext cx="2293034" cy="36576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0406779">
                <a:off x="6539130" y="2806020"/>
                <a:ext cx="2293034" cy="36576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105952">
                <a:off x="4237823" y="4292867"/>
                <a:ext cx="2293034" cy="36576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59087">
                <a:off x="2330906" y="5144052"/>
                <a:ext cx="2717857" cy="36576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2"/>
            <a:stretch>
              <a:fillRect/>
            </a:stretch>
          </p:blipFill>
          <p:spPr>
            <a:xfrm>
              <a:off x="2704197" y="2781719"/>
              <a:ext cx="723843" cy="676729"/>
            </a:xfrm>
            <a:prstGeom prst="rect">
              <a:avLst/>
            </a:prstGeom>
          </p:spPr>
        </p:pic>
        <p:pic>
          <p:nvPicPr>
            <p:cNvPr id="13" name="Picture 12"/>
            <p:cNvPicPr>
              <a:picLocks noChangeAspect="1"/>
            </p:cNvPicPr>
            <p:nvPr/>
          </p:nvPicPr>
          <p:blipFill>
            <a:blip r:embed="rId2"/>
            <a:stretch>
              <a:fillRect/>
            </a:stretch>
          </p:blipFill>
          <p:spPr>
            <a:xfrm>
              <a:off x="7088628" y="2029969"/>
              <a:ext cx="723843" cy="676729"/>
            </a:xfrm>
            <a:prstGeom prst="rect">
              <a:avLst/>
            </a:prstGeom>
          </p:spPr>
        </p:pic>
        <p:pic>
          <p:nvPicPr>
            <p:cNvPr id="14" name="Picture 13"/>
            <p:cNvPicPr>
              <a:picLocks noChangeAspect="1"/>
            </p:cNvPicPr>
            <p:nvPr/>
          </p:nvPicPr>
          <p:blipFill>
            <a:blip r:embed="rId2"/>
            <a:stretch>
              <a:fillRect/>
            </a:stretch>
          </p:blipFill>
          <p:spPr>
            <a:xfrm>
              <a:off x="5351569" y="3558243"/>
              <a:ext cx="723843" cy="676729"/>
            </a:xfrm>
            <a:prstGeom prst="rect">
              <a:avLst/>
            </a:prstGeom>
          </p:spPr>
        </p:pic>
        <p:pic>
          <p:nvPicPr>
            <p:cNvPr id="15" name="Picture 14"/>
            <p:cNvPicPr>
              <a:picLocks noChangeAspect="1"/>
            </p:cNvPicPr>
            <p:nvPr/>
          </p:nvPicPr>
          <p:blipFill>
            <a:blip r:embed="rId2"/>
            <a:stretch>
              <a:fillRect/>
            </a:stretch>
          </p:blipFill>
          <p:spPr>
            <a:xfrm>
              <a:off x="2342275" y="5250411"/>
              <a:ext cx="723843" cy="676729"/>
            </a:xfrm>
            <a:prstGeom prst="rect">
              <a:avLst/>
            </a:prstGeom>
          </p:spPr>
        </p:pic>
      </p:grpSp>
    </p:spTree>
    <p:extLst>
      <p:ext uri="{BB962C8B-B14F-4D97-AF65-F5344CB8AC3E}">
        <p14:creationId xmlns:p14="http://schemas.microsoft.com/office/powerpoint/2010/main" val="113931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Mitochondrial DNA</a:t>
            </a:r>
            <a:endParaRPr lang="en-US" dirty="0"/>
          </a:p>
        </p:txBody>
      </p:sp>
      <p:sp>
        <p:nvSpPr>
          <p:cNvPr id="3" name="Content Placeholder 2"/>
          <p:cNvSpPr>
            <a:spLocks noGrp="1"/>
          </p:cNvSpPr>
          <p:nvPr>
            <p:ph idx="1"/>
          </p:nvPr>
        </p:nvSpPr>
        <p:spPr>
          <a:xfrm>
            <a:off x="1097280" y="1845733"/>
            <a:ext cx="10058400" cy="4367497"/>
          </a:xfrm>
        </p:spPr>
        <p:txBody>
          <a:bodyPr>
            <a:normAutofit/>
          </a:bodyPr>
          <a:lstStyle/>
          <a:p>
            <a:pPr>
              <a:buFont typeface="Arial" panose="020B0604020202020204" pitchFamily="34" charset="0"/>
              <a:buChar char="•"/>
            </a:pPr>
            <a:r>
              <a:rPr lang="en-US" sz="2400" dirty="0" smtClean="0"/>
              <a:t>Only get it from your mother.</a:t>
            </a:r>
          </a:p>
          <a:p>
            <a:pPr>
              <a:buFont typeface="Arial" panose="020B0604020202020204" pitchFamily="34" charset="0"/>
              <a:buChar char="•"/>
            </a:pPr>
            <a:r>
              <a:rPr lang="en-US" sz="2400" dirty="0" smtClean="0"/>
              <a:t>All children from the same woman (regardless of gender) share the exact same copies of </a:t>
            </a:r>
            <a:r>
              <a:rPr lang="en-US" sz="2400" dirty="0" err="1" smtClean="0"/>
              <a:t>mitrochondrial</a:t>
            </a:r>
            <a:r>
              <a:rPr lang="en-US" sz="2400" dirty="0" smtClean="0"/>
              <a:t> DNA</a:t>
            </a:r>
            <a:endParaRPr lang="en-US" sz="2400" dirty="0"/>
          </a:p>
          <a:p>
            <a:pPr>
              <a:buFont typeface="Arial" panose="020B0604020202020204" pitchFamily="34" charset="0"/>
              <a:buChar char="•"/>
            </a:pPr>
            <a:r>
              <a:rPr lang="en-US" sz="2400" dirty="0" smtClean="0"/>
              <a:t>But not everyone share the same mitochondrial DNA</a:t>
            </a:r>
          </a:p>
          <a:p>
            <a:pPr lvl="1">
              <a:buFont typeface="Arial" panose="020B0604020202020204" pitchFamily="34" charset="0"/>
              <a:buChar char="•"/>
            </a:pPr>
            <a:r>
              <a:rPr lang="en-US" sz="2200" dirty="0" smtClean="0"/>
              <a:t>Minor changes have occurred over time</a:t>
            </a:r>
          </a:p>
          <a:p>
            <a:pPr lvl="1">
              <a:buFont typeface="Arial" panose="020B0604020202020204" pitchFamily="34" charset="0"/>
              <a:buChar char="•"/>
            </a:pPr>
            <a:r>
              <a:rPr lang="en-US" sz="2200" dirty="0" smtClean="0"/>
              <a:t>Scientists have attempted to use these changes to link different nationalities and create a “mitochondrial DNA family tree”</a:t>
            </a:r>
          </a:p>
          <a:p>
            <a:pPr lvl="1">
              <a:buFont typeface="Arial" panose="020B0604020202020204" pitchFamily="34" charset="0"/>
              <a:buChar char="•"/>
            </a:pPr>
            <a:r>
              <a:rPr lang="en-US" sz="2200" dirty="0" smtClean="0"/>
              <a:t>What they’ve done is been able to see how people migrated over time</a:t>
            </a:r>
            <a:endParaRPr lang="en-US" sz="2200" dirty="0"/>
          </a:p>
          <a:p>
            <a:pPr>
              <a:buFont typeface="Arial" panose="020B0604020202020204" pitchFamily="34" charset="0"/>
              <a:buChar char="•"/>
            </a:pPr>
            <a:r>
              <a:rPr lang="en-US" sz="2400" dirty="0" smtClean="0"/>
              <a:t>Scientists also believe mitochondrial DNA shows humanity went through a genetic “bottleneck” at one point and was near extinction.</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96</a:t>
            </a:fld>
            <a:endParaRPr lang="en-US" dirty="0"/>
          </a:p>
        </p:txBody>
      </p:sp>
    </p:spTree>
    <p:extLst>
      <p:ext uri="{BB962C8B-B14F-4D97-AF65-F5344CB8AC3E}">
        <p14:creationId xmlns:p14="http://schemas.microsoft.com/office/powerpoint/2010/main" val="28392111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308" y="157098"/>
            <a:ext cx="10373750" cy="1450757"/>
          </a:xfrm>
        </p:spPr>
        <p:txBody>
          <a:bodyPr/>
          <a:lstStyle/>
          <a:p>
            <a:r>
              <a:rPr lang="en-US" dirty="0" smtClean="0"/>
              <a:t>The mitochondrial DNA map</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29036"/>
          <a:stretch/>
        </p:blipFill>
        <p:spPr>
          <a:xfrm>
            <a:off x="2201957" y="1854038"/>
            <a:ext cx="7849046" cy="4324946"/>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97</a:t>
            </a:fld>
            <a:endParaRPr lang="en-US" dirty="0"/>
          </a:p>
        </p:txBody>
      </p:sp>
    </p:spTree>
    <p:extLst>
      <p:ext uri="{BB962C8B-B14F-4D97-AF65-F5344CB8AC3E}">
        <p14:creationId xmlns:p14="http://schemas.microsoft.com/office/powerpoint/2010/main" val="24813138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bit about Africa</a:t>
            </a:r>
            <a:endParaRPr lang="en-US" dirty="0"/>
          </a:p>
        </p:txBody>
      </p:sp>
      <p:sp>
        <p:nvSpPr>
          <p:cNvPr id="3" name="Content Placeholder 2"/>
          <p:cNvSpPr>
            <a:spLocks noGrp="1"/>
          </p:cNvSpPr>
          <p:nvPr>
            <p:ph idx="1"/>
          </p:nvPr>
        </p:nvSpPr>
        <p:spPr/>
        <p:txBody>
          <a:bodyPr>
            <a:normAutofit/>
          </a:bodyPr>
          <a:lstStyle/>
          <a:p>
            <a:r>
              <a:rPr lang="en-US" sz="2400" dirty="0" smtClean="0"/>
              <a:t>The mitochondrial DNA map shows humans coming out of Africa, not the  middle East.</a:t>
            </a:r>
          </a:p>
          <a:p>
            <a:endParaRPr lang="en-US" sz="2400" dirty="0"/>
          </a:p>
          <a:p>
            <a:r>
              <a:rPr lang="en-US" sz="2400" dirty="0" smtClean="0"/>
              <a:t>Long before the mitochondrial map was put together, scientists had already determined humans emerged out of deep Africa hundreds of thousands of years ago.</a:t>
            </a:r>
          </a:p>
          <a:p>
            <a:endParaRPr lang="en-US" sz="2400" dirty="0"/>
          </a:p>
          <a:p>
            <a:r>
              <a:rPr lang="en-US" sz="2400" dirty="0" smtClean="0"/>
              <a:t>Every other study of human migration is based upon this underlying assumption.</a:t>
            </a:r>
            <a:endParaRPr lang="en-US" sz="2400" dirty="0"/>
          </a:p>
        </p:txBody>
      </p:sp>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98</a:t>
            </a:fld>
            <a:endParaRPr lang="en-US" dirty="0"/>
          </a:p>
        </p:txBody>
      </p:sp>
    </p:spTree>
    <p:extLst>
      <p:ext uri="{BB962C8B-B14F-4D97-AF65-F5344CB8AC3E}">
        <p14:creationId xmlns:p14="http://schemas.microsoft.com/office/powerpoint/2010/main" val="16417723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hair characteristics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4357" y="1765001"/>
            <a:ext cx="6424246" cy="4549912"/>
          </a:xfrm>
        </p:spPr>
      </p:pic>
      <p:sp>
        <p:nvSpPr>
          <p:cNvPr id="4" name="Footer Placeholder 3"/>
          <p:cNvSpPr>
            <a:spLocks noGrp="1"/>
          </p:cNvSpPr>
          <p:nvPr>
            <p:ph type="ftr" sz="quarter" idx="11"/>
          </p:nvPr>
        </p:nvSpPr>
        <p:spPr/>
        <p:txBody>
          <a:bodyPr/>
          <a:lstStyle/>
          <a:p>
            <a:r>
              <a:rPr lang="en-US" smtClean="0"/>
              <a:t>Origins - Jeremy Morris</a:t>
            </a:r>
            <a:endParaRPr lang="en-US" dirty="0"/>
          </a:p>
        </p:txBody>
      </p:sp>
      <p:sp>
        <p:nvSpPr>
          <p:cNvPr id="5" name="Slide Number Placeholder 4"/>
          <p:cNvSpPr>
            <a:spLocks noGrp="1"/>
          </p:cNvSpPr>
          <p:nvPr>
            <p:ph type="sldNum" sz="quarter" idx="12"/>
          </p:nvPr>
        </p:nvSpPr>
        <p:spPr/>
        <p:txBody>
          <a:bodyPr/>
          <a:lstStyle/>
          <a:p>
            <a:fld id="{629637A9-119A-49DA-BD12-AAC58B377D80}" type="slidenum">
              <a:rPr lang="en-US" smtClean="0"/>
              <a:t>99</a:t>
            </a:fld>
            <a:endParaRPr lang="en-US" dirty="0"/>
          </a:p>
        </p:txBody>
      </p:sp>
    </p:spTree>
    <p:extLst>
      <p:ext uri="{BB962C8B-B14F-4D97-AF65-F5344CB8AC3E}">
        <p14:creationId xmlns:p14="http://schemas.microsoft.com/office/powerpoint/2010/main" val="134739153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1658</TotalTime>
  <Words>6698</Words>
  <Application>Microsoft Office PowerPoint</Application>
  <PresentationFormat>Widescreen</PresentationFormat>
  <Paragraphs>780</Paragraphs>
  <Slides>120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120</vt:i4>
      </vt:variant>
    </vt:vector>
  </HeadingPairs>
  <TitlesOfParts>
    <vt:vector size="128" baseType="lpstr">
      <vt:lpstr>Arial</vt:lpstr>
      <vt:lpstr>Berlin Sans FB Demi</vt:lpstr>
      <vt:lpstr>Calibri</vt:lpstr>
      <vt:lpstr>Calibri Light</vt:lpstr>
      <vt:lpstr>Garamond</vt:lpstr>
      <vt:lpstr>Symbol</vt:lpstr>
      <vt:lpstr>Wingdings</vt:lpstr>
      <vt:lpstr>Retrospect</vt:lpstr>
      <vt:lpstr>Origins… </vt:lpstr>
      <vt:lpstr>PowerPoint Presentation</vt:lpstr>
      <vt:lpstr>Goals for the next month</vt:lpstr>
      <vt:lpstr>Purpose</vt:lpstr>
      <vt:lpstr>Three founding principles</vt:lpstr>
      <vt:lpstr>Creation originated with God</vt:lpstr>
      <vt:lpstr>What does this mean?</vt:lpstr>
      <vt:lpstr>A matter of faith</vt:lpstr>
      <vt:lpstr>A story about a watch</vt:lpstr>
      <vt:lpstr>A watchmaker…a Creator</vt:lpstr>
      <vt:lpstr>Biblical purpose of nature</vt:lpstr>
      <vt:lpstr>God’s handiwork</vt:lpstr>
      <vt:lpstr>An interesting find</vt:lpstr>
      <vt:lpstr>An interesting find</vt:lpstr>
      <vt:lpstr>Biologists (kind of) acknowledge design</vt:lpstr>
      <vt:lpstr>Recognizing when something is designed</vt:lpstr>
      <vt:lpstr>Power supply and a frost pattern</vt:lpstr>
      <vt:lpstr>More than just complexity</vt:lpstr>
      <vt:lpstr>PowerPoint Presentation</vt:lpstr>
      <vt:lpstr>Human metabolic pathway</vt:lpstr>
      <vt:lpstr>PowerPoint Presentation</vt:lpstr>
      <vt:lpstr>Another way</vt:lpstr>
      <vt:lpstr>PowerPoint Presentation</vt:lpstr>
      <vt:lpstr>Exhibit 1A – the rotary motor</vt:lpstr>
      <vt:lpstr>Exhibit 1B – Bacteria flagella (what?)</vt:lpstr>
      <vt:lpstr>Exhibit 1B – Flagella motor</vt:lpstr>
      <vt:lpstr>Exhibit 1B – Flagella motor</vt:lpstr>
      <vt:lpstr>Exhibit 2A – multi-ply rope</vt:lpstr>
      <vt:lpstr>Exhibit 2B – Hair (e.g., keratin)</vt:lpstr>
      <vt:lpstr>Exhibit 3A – hydraulic crane arms</vt:lpstr>
      <vt:lpstr>Exhibit 3B – spider legs</vt:lpstr>
      <vt:lpstr>Brief review</vt:lpstr>
      <vt:lpstr>Recognizing when something is designed</vt:lpstr>
      <vt:lpstr>Exhibit 4A – Sonar to locate submarines </vt:lpstr>
      <vt:lpstr>Exhibit 4B – dolphins and echolocation</vt:lpstr>
      <vt:lpstr>Exhibit 4C – bats and echolocation</vt:lpstr>
      <vt:lpstr>Exhibit 4C – bats and echolocation</vt:lpstr>
      <vt:lpstr>1st century Greek historian Plutarch</vt:lpstr>
      <vt:lpstr>Intro to evolutionary theory</vt:lpstr>
      <vt:lpstr>Began with some birds</vt:lpstr>
      <vt:lpstr>Adaptation</vt:lpstr>
      <vt:lpstr>Some important points</vt:lpstr>
      <vt:lpstr>No room for God</vt:lpstr>
      <vt:lpstr>Why is this so popular?</vt:lpstr>
      <vt:lpstr>Going back to children</vt:lpstr>
      <vt:lpstr>Quick thoughts</vt:lpstr>
      <vt:lpstr>The problem of looking too close</vt:lpstr>
      <vt:lpstr>What we see when we look closer</vt:lpstr>
      <vt:lpstr>Before we start</vt:lpstr>
      <vt:lpstr>Bear with me a bit</vt:lpstr>
      <vt:lpstr>David saw God in the human body</vt:lpstr>
      <vt:lpstr>The human body</vt:lpstr>
      <vt:lpstr>The human body</vt:lpstr>
      <vt:lpstr>The human body</vt:lpstr>
      <vt:lpstr>Looking closer – circulatory system</vt:lpstr>
      <vt:lpstr>Looking closer – blood vessels</vt:lpstr>
      <vt:lpstr>Looking closer – blood composition</vt:lpstr>
      <vt:lpstr>Looking closer – different cell types</vt:lpstr>
      <vt:lpstr>Looking closer – the human cell</vt:lpstr>
      <vt:lpstr>Looking closer – inside the nucleus</vt:lpstr>
      <vt:lpstr>Looking closer - DNA</vt:lpstr>
      <vt:lpstr>The role of DNA</vt:lpstr>
      <vt:lpstr>But there’s something else</vt:lpstr>
      <vt:lpstr>What makes up these little workers?</vt:lpstr>
      <vt:lpstr>Going from here to there</vt:lpstr>
      <vt:lpstr>Design example 5A - language</vt:lpstr>
      <vt:lpstr>What is language?</vt:lpstr>
      <vt:lpstr>Characteristics of language</vt:lpstr>
      <vt:lpstr>Language (or info) from randomness?</vt:lpstr>
      <vt:lpstr>Can randomness create words?</vt:lpstr>
      <vt:lpstr>Can randomness create words?</vt:lpstr>
      <vt:lpstr>Boggle at the Morris home</vt:lpstr>
      <vt:lpstr>What if we started with real words?</vt:lpstr>
      <vt:lpstr>What does this mean?</vt:lpstr>
      <vt:lpstr>An important aspect of language</vt:lpstr>
      <vt:lpstr>But what’s the point?</vt:lpstr>
      <vt:lpstr>Design example 5B - language</vt:lpstr>
      <vt:lpstr>Going from the message to the work</vt:lpstr>
      <vt:lpstr>Language of DNA – transcription</vt:lpstr>
      <vt:lpstr>Language of DNA - transcription</vt:lpstr>
      <vt:lpstr>DNA to enzymes – language translation</vt:lpstr>
      <vt:lpstr>Language of enzymes – making it work</vt:lpstr>
      <vt:lpstr>Changing the “message”</vt:lpstr>
      <vt:lpstr>Mutations</vt:lpstr>
      <vt:lpstr>Finally done with the technical part!</vt:lpstr>
      <vt:lpstr>We see God’s design in our bodies</vt:lpstr>
      <vt:lpstr>A reminder about evolution</vt:lpstr>
      <vt:lpstr>DNA and a dolphin’s echolocation</vt:lpstr>
      <vt:lpstr>Of bacteria and bugs</vt:lpstr>
      <vt:lpstr>What have E. coli mutations created?</vt:lpstr>
      <vt:lpstr>What hasn’t happened</vt:lpstr>
      <vt:lpstr>What have fruit fly mutations created?</vt:lpstr>
      <vt:lpstr>Bringing it all together</vt:lpstr>
      <vt:lpstr>But there’s another story from DNA</vt:lpstr>
      <vt:lpstr>A bit more about DNA and mutations</vt:lpstr>
      <vt:lpstr>Mitochondrial DNA</vt:lpstr>
      <vt:lpstr>The mitochondrial DNA map</vt:lpstr>
      <vt:lpstr>A bit about Africa</vt:lpstr>
      <vt:lpstr>Human hair characteristics</vt:lpstr>
      <vt:lpstr>And the point is?</vt:lpstr>
      <vt:lpstr>Turning to post-Flood events</vt:lpstr>
      <vt:lpstr>The Table of Nations</vt:lpstr>
      <vt:lpstr>PowerPoint Presentation</vt:lpstr>
      <vt:lpstr>Looking back at the mitochondrial DNA map</vt:lpstr>
      <vt:lpstr>What this means?</vt:lpstr>
      <vt:lpstr>The tower of Babel</vt:lpstr>
      <vt:lpstr>And now to the literature</vt:lpstr>
      <vt:lpstr>Truth agreeing with truth</vt:lpstr>
      <vt:lpstr>Genesis 1</vt:lpstr>
      <vt:lpstr>Genesis 1</vt:lpstr>
      <vt:lpstr>Genesis 1</vt:lpstr>
      <vt:lpstr>Alternate interpretations</vt:lpstr>
      <vt:lpstr>What if…</vt:lpstr>
      <vt:lpstr>Problems with the “what ifs”</vt:lpstr>
      <vt:lpstr>God was misleading if not flat out lying</vt:lpstr>
      <vt:lpstr>Other passages have to be ignored</vt:lpstr>
      <vt:lpstr>Other passages have to be ignored</vt:lpstr>
      <vt:lpstr>And other passages regarding the flood?</vt:lpstr>
      <vt:lpstr>And other passages regarding the flood?</vt:lpstr>
      <vt:lpstr>Other spiritual problems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Origins…</dc:title>
  <dc:creator>Jeremiah Morris</dc:creator>
  <cp:lastModifiedBy>Jeremiah Morris</cp:lastModifiedBy>
  <cp:revision>163</cp:revision>
  <dcterms:created xsi:type="dcterms:W3CDTF">2017-10-13T23:10:24Z</dcterms:created>
  <dcterms:modified xsi:type="dcterms:W3CDTF">2017-11-23T01:59:33Z</dcterms:modified>
</cp:coreProperties>
</file>